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sldIdLst>
    <p:sldId id="514" r:id="rId5"/>
    <p:sldId id="257" r:id="rId6"/>
    <p:sldId id="283" r:id="rId7"/>
    <p:sldId id="531" r:id="rId8"/>
    <p:sldId id="564" r:id="rId9"/>
    <p:sldId id="515" r:id="rId10"/>
    <p:sldId id="565" r:id="rId11"/>
    <p:sldId id="536" r:id="rId12"/>
    <p:sldId id="537" r:id="rId13"/>
    <p:sldId id="538" r:id="rId14"/>
    <p:sldId id="569" r:id="rId15"/>
    <p:sldId id="570" r:id="rId16"/>
    <p:sldId id="586" r:id="rId17"/>
    <p:sldId id="571" r:id="rId18"/>
    <p:sldId id="572" r:id="rId19"/>
    <p:sldId id="587" r:id="rId20"/>
    <p:sldId id="588" r:id="rId21"/>
    <p:sldId id="589" r:id="rId22"/>
    <p:sldId id="590" r:id="rId23"/>
    <p:sldId id="584" r:id="rId24"/>
    <p:sldId id="59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4042"/>
    <a:srgbClr val="105A70"/>
    <a:srgbClr val="FBD350"/>
    <a:srgbClr val="920075"/>
    <a:srgbClr val="F6F6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698149-BCB9-CC56-7AE7-A61DB68B9645}" v="633" dt="2024-08-13T20:09:16.436"/>
    <p1510:client id="{D773D174-AF37-8C51-EF21-A0AACF68B46A}" v="12239" dt="2024-08-13T21:32:58.5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C6ED6E-78F5-4A26-AA44-6560B5FE36A2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</dgm:pt>
    <dgm:pt modelId="{CBC9AF8A-4CB1-421B-A479-E8922B819561}">
      <dgm:prSet phldrT="[Text]" phldr="0"/>
      <dgm:spPr/>
      <dgm:t>
        <a:bodyPr/>
        <a:lstStyle/>
        <a:p>
          <a:r>
            <a:rPr lang="en-US" dirty="0">
              <a:latin typeface="Roboto"/>
              <a:ea typeface="Roboto"/>
              <a:cs typeface="Roboto"/>
            </a:rPr>
            <a:t>Define</a:t>
          </a:r>
        </a:p>
      </dgm:t>
    </dgm:pt>
    <dgm:pt modelId="{AEDF6B8A-404C-499E-AAFD-134162CD0AE1}" type="parTrans" cxnId="{A69CF67A-5393-4EF7-9C72-7AF8B0AA7CBF}">
      <dgm:prSet/>
      <dgm:spPr/>
    </dgm:pt>
    <dgm:pt modelId="{11E63EA8-9BE9-4F36-9197-A3A655423C40}" type="sibTrans" cxnId="{A69CF67A-5393-4EF7-9C72-7AF8B0AA7CBF}">
      <dgm:prSet/>
      <dgm:spPr/>
    </dgm:pt>
    <dgm:pt modelId="{A38FC0A7-101D-44EE-A46F-D09C20047220}">
      <dgm:prSet phldrT="[Text]" phldr="0"/>
      <dgm:spPr/>
      <dgm:t>
        <a:bodyPr/>
        <a:lstStyle/>
        <a:p>
          <a:r>
            <a:rPr lang="en-US" dirty="0">
              <a:latin typeface="Roboto"/>
              <a:ea typeface="Roboto"/>
              <a:cs typeface="Roboto"/>
            </a:rPr>
            <a:t>Ideate</a:t>
          </a:r>
        </a:p>
      </dgm:t>
    </dgm:pt>
    <dgm:pt modelId="{07C5538E-2D5F-4939-99FD-FFE3C9F76C48}" type="parTrans" cxnId="{70A65435-E0BB-4096-81DB-DDEA7F976127}">
      <dgm:prSet/>
      <dgm:spPr/>
    </dgm:pt>
    <dgm:pt modelId="{DCF97842-7038-4B7A-A923-0860BFEC9C2E}" type="sibTrans" cxnId="{70A65435-E0BB-4096-81DB-DDEA7F976127}">
      <dgm:prSet/>
      <dgm:spPr/>
    </dgm:pt>
    <dgm:pt modelId="{0D6D1847-F243-450C-A4E8-E27233829ED8}">
      <dgm:prSet phldrT="[Text]" phldr="0"/>
      <dgm:spPr/>
      <dgm:t>
        <a:bodyPr/>
        <a:lstStyle/>
        <a:p>
          <a:r>
            <a:rPr lang="en-US" dirty="0">
              <a:latin typeface="Roboto"/>
              <a:ea typeface="Roboto"/>
              <a:cs typeface="Roboto"/>
            </a:rPr>
            <a:t>Prototype</a:t>
          </a:r>
        </a:p>
      </dgm:t>
    </dgm:pt>
    <dgm:pt modelId="{BBF4B726-901E-495E-9AAF-965EA61FE18B}" type="parTrans" cxnId="{131DA4DD-698A-4E38-B161-C5EFEC778B35}">
      <dgm:prSet/>
      <dgm:spPr/>
    </dgm:pt>
    <dgm:pt modelId="{48060BA9-0CEB-4B9C-A61D-06D9101497B7}" type="sibTrans" cxnId="{131DA4DD-698A-4E38-B161-C5EFEC778B35}">
      <dgm:prSet/>
      <dgm:spPr/>
    </dgm:pt>
    <dgm:pt modelId="{0F5A7F22-17AB-4BB3-BFA4-D02622778BFF}">
      <dgm:prSet phldr="0"/>
      <dgm:spPr/>
      <dgm:t>
        <a:bodyPr/>
        <a:lstStyle/>
        <a:p>
          <a:r>
            <a:rPr lang="en-US" dirty="0">
              <a:latin typeface="Roboto"/>
              <a:ea typeface="Roboto"/>
              <a:cs typeface="Roboto"/>
            </a:rPr>
            <a:t>Test</a:t>
          </a:r>
        </a:p>
      </dgm:t>
    </dgm:pt>
    <dgm:pt modelId="{F19DF644-5C14-4489-9278-6A2A97507A87}" type="parTrans" cxnId="{012AFB45-C02E-4213-A7C5-DC6410F10CC0}">
      <dgm:prSet/>
      <dgm:spPr/>
    </dgm:pt>
    <dgm:pt modelId="{129D4B0A-5106-46DD-873F-C9061F51415F}" type="sibTrans" cxnId="{012AFB45-C02E-4213-A7C5-DC6410F10CC0}">
      <dgm:prSet/>
      <dgm:spPr/>
    </dgm:pt>
    <dgm:pt modelId="{2CED98B7-C92C-42A9-BDB3-F0BD3C3FDD9A}">
      <dgm:prSet phldr="0"/>
      <dgm:spPr/>
      <dgm:t>
        <a:bodyPr/>
        <a:lstStyle/>
        <a:p>
          <a:pPr rtl="0"/>
          <a:r>
            <a:rPr lang="en-US" dirty="0">
              <a:latin typeface="Roboto"/>
              <a:ea typeface="Roboto"/>
              <a:cs typeface="Roboto"/>
            </a:rPr>
            <a:t>Research</a:t>
          </a:r>
        </a:p>
      </dgm:t>
    </dgm:pt>
    <dgm:pt modelId="{355EE459-356C-4713-8FDB-7AE16A44E27A}" type="parTrans" cxnId="{12D700BB-E839-408E-9516-3E13F7A38CCF}">
      <dgm:prSet/>
      <dgm:spPr/>
    </dgm:pt>
    <dgm:pt modelId="{3A17CE91-A230-4DE0-BB87-091544429D38}" type="sibTrans" cxnId="{12D700BB-E839-408E-9516-3E13F7A38CCF}">
      <dgm:prSet/>
      <dgm:spPr/>
    </dgm:pt>
    <dgm:pt modelId="{51C1497C-FD74-42C2-A817-3E17FD7974B5}">
      <dgm:prSet phldr="0"/>
      <dgm:spPr/>
      <dgm:t>
        <a:bodyPr/>
        <a:lstStyle/>
        <a:p>
          <a:r>
            <a:rPr lang="en-US" dirty="0">
              <a:latin typeface="Roboto"/>
              <a:ea typeface="Roboto"/>
              <a:cs typeface="Roboto"/>
            </a:rPr>
            <a:t>Launch</a:t>
          </a:r>
        </a:p>
      </dgm:t>
    </dgm:pt>
    <dgm:pt modelId="{C5DC0E1C-026D-4F8E-9D83-CEC7003D3CC3}" type="parTrans" cxnId="{A5ADB15E-BB8B-44F3-9407-CA3639908AB0}">
      <dgm:prSet/>
      <dgm:spPr/>
    </dgm:pt>
    <dgm:pt modelId="{49918A45-55C6-49B2-B34B-1B1F7F6AD644}" type="sibTrans" cxnId="{A5ADB15E-BB8B-44F3-9407-CA3639908AB0}">
      <dgm:prSet/>
      <dgm:spPr/>
    </dgm:pt>
    <dgm:pt modelId="{0241FE0D-5425-446F-ACBF-349B49CB2E43}" type="pres">
      <dgm:prSet presAssocID="{06C6ED6E-78F5-4A26-AA44-6560B5FE36A2}" presName="Name0" presStyleCnt="0">
        <dgm:presLayoutVars>
          <dgm:dir/>
          <dgm:animLvl val="lvl"/>
          <dgm:resizeHandles val="exact"/>
        </dgm:presLayoutVars>
      </dgm:prSet>
      <dgm:spPr/>
    </dgm:pt>
    <dgm:pt modelId="{F326695D-E963-416E-A796-C15CECCB949E}" type="pres">
      <dgm:prSet presAssocID="{06C6ED6E-78F5-4A26-AA44-6560B5FE36A2}" presName="tSp" presStyleCnt="0"/>
      <dgm:spPr/>
    </dgm:pt>
    <dgm:pt modelId="{EF154F5D-F5B4-46E1-841E-1985857E2627}" type="pres">
      <dgm:prSet presAssocID="{06C6ED6E-78F5-4A26-AA44-6560B5FE36A2}" presName="bSp" presStyleCnt="0"/>
      <dgm:spPr/>
    </dgm:pt>
    <dgm:pt modelId="{D04E9989-0655-4CE4-915E-5D14F4A2BDBC}" type="pres">
      <dgm:prSet presAssocID="{06C6ED6E-78F5-4A26-AA44-6560B5FE36A2}" presName="process" presStyleCnt="0"/>
      <dgm:spPr/>
    </dgm:pt>
    <dgm:pt modelId="{84CBE6D2-76E4-40AC-A923-A80AFE7EFAE7}" type="pres">
      <dgm:prSet presAssocID="{CBC9AF8A-4CB1-421B-A479-E8922B819561}" presName="composite1" presStyleCnt="0"/>
      <dgm:spPr/>
    </dgm:pt>
    <dgm:pt modelId="{1E003DDA-EB9F-49F7-9D95-9CEDDC8F112E}" type="pres">
      <dgm:prSet presAssocID="{CBC9AF8A-4CB1-421B-A479-E8922B819561}" presName="dummyNode1" presStyleLbl="node1" presStyleIdx="0" presStyleCnt="6"/>
      <dgm:spPr/>
    </dgm:pt>
    <dgm:pt modelId="{C90A9FF0-3001-4C75-9C4A-9C74F88D8F37}" type="pres">
      <dgm:prSet presAssocID="{CBC9AF8A-4CB1-421B-A479-E8922B819561}" presName="childNode1" presStyleLbl="bgAcc1" presStyleIdx="0" presStyleCnt="6">
        <dgm:presLayoutVars>
          <dgm:bulletEnabled val="1"/>
        </dgm:presLayoutVars>
      </dgm:prSet>
      <dgm:spPr/>
    </dgm:pt>
    <dgm:pt modelId="{156BB9B5-F79D-4024-BEE9-45C727349B1B}" type="pres">
      <dgm:prSet presAssocID="{CBC9AF8A-4CB1-421B-A479-E8922B819561}" presName="childNode1tx" presStyleLbl="bgAcc1" presStyleIdx="0" presStyleCnt="6">
        <dgm:presLayoutVars>
          <dgm:bulletEnabled val="1"/>
        </dgm:presLayoutVars>
      </dgm:prSet>
      <dgm:spPr/>
    </dgm:pt>
    <dgm:pt modelId="{1AB5CF18-F8B6-4B2A-A2B5-F2D37F667452}" type="pres">
      <dgm:prSet presAssocID="{CBC9AF8A-4CB1-421B-A479-E8922B819561}" presName="parentNode1" presStyleLbl="node1" presStyleIdx="0" presStyleCnt="6">
        <dgm:presLayoutVars>
          <dgm:chMax val="1"/>
          <dgm:bulletEnabled val="1"/>
        </dgm:presLayoutVars>
      </dgm:prSet>
      <dgm:spPr/>
    </dgm:pt>
    <dgm:pt modelId="{F479F85F-6179-45F3-9D1C-F4D25FDE64A1}" type="pres">
      <dgm:prSet presAssocID="{CBC9AF8A-4CB1-421B-A479-E8922B819561}" presName="connSite1" presStyleCnt="0"/>
      <dgm:spPr/>
    </dgm:pt>
    <dgm:pt modelId="{8CC671B4-4290-4E0D-8424-CC22A0DE9D7B}" type="pres">
      <dgm:prSet presAssocID="{11E63EA8-9BE9-4F36-9197-A3A655423C40}" presName="Name9" presStyleLbl="sibTrans2D1" presStyleIdx="0" presStyleCnt="5"/>
      <dgm:spPr/>
    </dgm:pt>
    <dgm:pt modelId="{1F461635-4861-4FF9-A05F-8920F30C8C3D}" type="pres">
      <dgm:prSet presAssocID="{2CED98B7-C92C-42A9-BDB3-F0BD3C3FDD9A}" presName="composite2" presStyleCnt="0"/>
      <dgm:spPr/>
    </dgm:pt>
    <dgm:pt modelId="{ED40BE4F-659A-4883-9DC8-F1FF89D34DDA}" type="pres">
      <dgm:prSet presAssocID="{2CED98B7-C92C-42A9-BDB3-F0BD3C3FDD9A}" presName="dummyNode2" presStyleLbl="node1" presStyleIdx="0" presStyleCnt="6"/>
      <dgm:spPr/>
    </dgm:pt>
    <dgm:pt modelId="{7E2AA1C0-6BD7-402D-963D-56446EA12CD0}" type="pres">
      <dgm:prSet presAssocID="{2CED98B7-C92C-42A9-BDB3-F0BD3C3FDD9A}" presName="childNode2" presStyleLbl="bgAcc1" presStyleIdx="1" presStyleCnt="6">
        <dgm:presLayoutVars>
          <dgm:bulletEnabled val="1"/>
        </dgm:presLayoutVars>
      </dgm:prSet>
      <dgm:spPr/>
    </dgm:pt>
    <dgm:pt modelId="{887EDF9C-4522-47DE-869C-7C40DCA2AF69}" type="pres">
      <dgm:prSet presAssocID="{2CED98B7-C92C-42A9-BDB3-F0BD3C3FDD9A}" presName="childNode2tx" presStyleLbl="bgAcc1" presStyleIdx="1" presStyleCnt="6">
        <dgm:presLayoutVars>
          <dgm:bulletEnabled val="1"/>
        </dgm:presLayoutVars>
      </dgm:prSet>
      <dgm:spPr/>
    </dgm:pt>
    <dgm:pt modelId="{9B12D7AD-2EC5-47E3-8CB4-993B33B17D32}" type="pres">
      <dgm:prSet presAssocID="{2CED98B7-C92C-42A9-BDB3-F0BD3C3FDD9A}" presName="parentNode2" presStyleLbl="node1" presStyleIdx="1" presStyleCnt="6">
        <dgm:presLayoutVars>
          <dgm:chMax val="0"/>
          <dgm:bulletEnabled val="1"/>
        </dgm:presLayoutVars>
      </dgm:prSet>
      <dgm:spPr/>
    </dgm:pt>
    <dgm:pt modelId="{051E15DB-F152-4F64-A7BE-05B802514B24}" type="pres">
      <dgm:prSet presAssocID="{2CED98B7-C92C-42A9-BDB3-F0BD3C3FDD9A}" presName="connSite2" presStyleCnt="0"/>
      <dgm:spPr/>
    </dgm:pt>
    <dgm:pt modelId="{4CA264DE-61CE-438C-8E65-AC0FA74A6C72}" type="pres">
      <dgm:prSet presAssocID="{3A17CE91-A230-4DE0-BB87-091544429D38}" presName="Name18" presStyleLbl="sibTrans2D1" presStyleIdx="1" presStyleCnt="5"/>
      <dgm:spPr/>
    </dgm:pt>
    <dgm:pt modelId="{D34E52EA-C652-4628-B79A-2B22B171BF2E}" type="pres">
      <dgm:prSet presAssocID="{A38FC0A7-101D-44EE-A46F-D09C20047220}" presName="composite1" presStyleCnt="0"/>
      <dgm:spPr/>
    </dgm:pt>
    <dgm:pt modelId="{1F813147-12F0-4FE3-9AB4-11F49B2B169B}" type="pres">
      <dgm:prSet presAssocID="{A38FC0A7-101D-44EE-A46F-D09C20047220}" presName="dummyNode1" presStyleLbl="node1" presStyleIdx="1" presStyleCnt="6"/>
      <dgm:spPr/>
    </dgm:pt>
    <dgm:pt modelId="{84FC7340-0AB0-4BDD-A4AE-F0EF7FACDDE4}" type="pres">
      <dgm:prSet presAssocID="{A38FC0A7-101D-44EE-A46F-D09C20047220}" presName="childNode1" presStyleLbl="bgAcc1" presStyleIdx="2" presStyleCnt="6">
        <dgm:presLayoutVars>
          <dgm:bulletEnabled val="1"/>
        </dgm:presLayoutVars>
      </dgm:prSet>
      <dgm:spPr/>
    </dgm:pt>
    <dgm:pt modelId="{66FB484D-2B2E-48F1-A458-63FEB625CCC7}" type="pres">
      <dgm:prSet presAssocID="{A38FC0A7-101D-44EE-A46F-D09C20047220}" presName="childNode1tx" presStyleLbl="bgAcc1" presStyleIdx="2" presStyleCnt="6">
        <dgm:presLayoutVars>
          <dgm:bulletEnabled val="1"/>
        </dgm:presLayoutVars>
      </dgm:prSet>
      <dgm:spPr/>
    </dgm:pt>
    <dgm:pt modelId="{1DC85B7A-B798-448A-852C-A1696160CD48}" type="pres">
      <dgm:prSet presAssocID="{A38FC0A7-101D-44EE-A46F-D09C20047220}" presName="parentNode1" presStyleLbl="node1" presStyleIdx="2" presStyleCnt="6">
        <dgm:presLayoutVars>
          <dgm:chMax val="1"/>
          <dgm:bulletEnabled val="1"/>
        </dgm:presLayoutVars>
      </dgm:prSet>
      <dgm:spPr/>
    </dgm:pt>
    <dgm:pt modelId="{2CD91391-05F5-4A70-93DA-D1F9B2F5C685}" type="pres">
      <dgm:prSet presAssocID="{A38FC0A7-101D-44EE-A46F-D09C20047220}" presName="connSite1" presStyleCnt="0"/>
      <dgm:spPr/>
    </dgm:pt>
    <dgm:pt modelId="{6E18A1B3-964C-4459-B415-A1AA439FFDE8}" type="pres">
      <dgm:prSet presAssocID="{DCF97842-7038-4B7A-A923-0860BFEC9C2E}" presName="Name9" presStyleLbl="sibTrans2D1" presStyleIdx="2" presStyleCnt="5"/>
      <dgm:spPr/>
    </dgm:pt>
    <dgm:pt modelId="{67CCFCF4-04FB-44ED-8F77-9E536949C200}" type="pres">
      <dgm:prSet presAssocID="{0D6D1847-F243-450C-A4E8-E27233829ED8}" presName="composite2" presStyleCnt="0"/>
      <dgm:spPr/>
    </dgm:pt>
    <dgm:pt modelId="{A5F939B8-11EB-4E1F-B282-C5E7CC2F6757}" type="pres">
      <dgm:prSet presAssocID="{0D6D1847-F243-450C-A4E8-E27233829ED8}" presName="dummyNode2" presStyleLbl="node1" presStyleIdx="2" presStyleCnt="6"/>
      <dgm:spPr/>
    </dgm:pt>
    <dgm:pt modelId="{3430BAA0-5FDA-43E9-813C-B5EB668DEAC6}" type="pres">
      <dgm:prSet presAssocID="{0D6D1847-F243-450C-A4E8-E27233829ED8}" presName="childNode2" presStyleLbl="bgAcc1" presStyleIdx="3" presStyleCnt="6">
        <dgm:presLayoutVars>
          <dgm:bulletEnabled val="1"/>
        </dgm:presLayoutVars>
      </dgm:prSet>
      <dgm:spPr/>
    </dgm:pt>
    <dgm:pt modelId="{9DDB171D-E028-4ADE-B11C-E7287FC3A902}" type="pres">
      <dgm:prSet presAssocID="{0D6D1847-F243-450C-A4E8-E27233829ED8}" presName="childNode2tx" presStyleLbl="bgAcc1" presStyleIdx="3" presStyleCnt="6">
        <dgm:presLayoutVars>
          <dgm:bulletEnabled val="1"/>
        </dgm:presLayoutVars>
      </dgm:prSet>
      <dgm:spPr/>
    </dgm:pt>
    <dgm:pt modelId="{698CC35A-CF86-4D35-A3EE-0014E04C7E35}" type="pres">
      <dgm:prSet presAssocID="{0D6D1847-F243-450C-A4E8-E27233829ED8}" presName="parentNode2" presStyleLbl="node1" presStyleIdx="3" presStyleCnt="6">
        <dgm:presLayoutVars>
          <dgm:chMax val="0"/>
          <dgm:bulletEnabled val="1"/>
        </dgm:presLayoutVars>
      </dgm:prSet>
      <dgm:spPr/>
    </dgm:pt>
    <dgm:pt modelId="{18F132FB-0B5B-4322-A9C4-E9D18D00E259}" type="pres">
      <dgm:prSet presAssocID="{0D6D1847-F243-450C-A4E8-E27233829ED8}" presName="connSite2" presStyleCnt="0"/>
      <dgm:spPr/>
    </dgm:pt>
    <dgm:pt modelId="{045A5037-D6F9-483A-8066-12D33682B605}" type="pres">
      <dgm:prSet presAssocID="{48060BA9-0CEB-4B9C-A61D-06D9101497B7}" presName="Name18" presStyleLbl="sibTrans2D1" presStyleIdx="3" presStyleCnt="5"/>
      <dgm:spPr/>
    </dgm:pt>
    <dgm:pt modelId="{27E9D25E-8176-411F-96EC-8EAF1428783F}" type="pres">
      <dgm:prSet presAssocID="{0F5A7F22-17AB-4BB3-BFA4-D02622778BFF}" presName="composite1" presStyleCnt="0"/>
      <dgm:spPr/>
    </dgm:pt>
    <dgm:pt modelId="{9D1BEB6F-EF14-49DC-BF4D-E42276B3D7C4}" type="pres">
      <dgm:prSet presAssocID="{0F5A7F22-17AB-4BB3-BFA4-D02622778BFF}" presName="dummyNode1" presStyleLbl="node1" presStyleIdx="3" presStyleCnt="6"/>
      <dgm:spPr/>
    </dgm:pt>
    <dgm:pt modelId="{8E595DF0-10FB-4C0A-8D05-3EA2A94745E3}" type="pres">
      <dgm:prSet presAssocID="{0F5A7F22-17AB-4BB3-BFA4-D02622778BFF}" presName="childNode1" presStyleLbl="bgAcc1" presStyleIdx="4" presStyleCnt="6">
        <dgm:presLayoutVars>
          <dgm:bulletEnabled val="1"/>
        </dgm:presLayoutVars>
      </dgm:prSet>
      <dgm:spPr/>
    </dgm:pt>
    <dgm:pt modelId="{84520451-4295-41E4-ACDC-59D14C25C539}" type="pres">
      <dgm:prSet presAssocID="{0F5A7F22-17AB-4BB3-BFA4-D02622778BFF}" presName="childNode1tx" presStyleLbl="bgAcc1" presStyleIdx="4" presStyleCnt="6">
        <dgm:presLayoutVars>
          <dgm:bulletEnabled val="1"/>
        </dgm:presLayoutVars>
      </dgm:prSet>
      <dgm:spPr/>
    </dgm:pt>
    <dgm:pt modelId="{0991415B-31BE-4810-BE40-AE66CC039923}" type="pres">
      <dgm:prSet presAssocID="{0F5A7F22-17AB-4BB3-BFA4-D02622778BFF}" presName="parentNode1" presStyleLbl="node1" presStyleIdx="4" presStyleCnt="6">
        <dgm:presLayoutVars>
          <dgm:chMax val="1"/>
          <dgm:bulletEnabled val="1"/>
        </dgm:presLayoutVars>
      </dgm:prSet>
      <dgm:spPr/>
    </dgm:pt>
    <dgm:pt modelId="{14351E9C-DC00-48D8-A16D-2DBD213469D6}" type="pres">
      <dgm:prSet presAssocID="{0F5A7F22-17AB-4BB3-BFA4-D02622778BFF}" presName="connSite1" presStyleCnt="0"/>
      <dgm:spPr/>
    </dgm:pt>
    <dgm:pt modelId="{3BC29EB0-4D83-4620-83B4-4490D67981F3}" type="pres">
      <dgm:prSet presAssocID="{129D4B0A-5106-46DD-873F-C9061F51415F}" presName="Name9" presStyleLbl="sibTrans2D1" presStyleIdx="4" presStyleCnt="5"/>
      <dgm:spPr/>
    </dgm:pt>
    <dgm:pt modelId="{662A5FBB-0C38-4295-BBAE-E99D0FC98915}" type="pres">
      <dgm:prSet presAssocID="{51C1497C-FD74-42C2-A817-3E17FD7974B5}" presName="composite2" presStyleCnt="0"/>
      <dgm:spPr/>
    </dgm:pt>
    <dgm:pt modelId="{6DE4E372-1F13-47A9-B46C-3FE903BDD0C8}" type="pres">
      <dgm:prSet presAssocID="{51C1497C-FD74-42C2-A817-3E17FD7974B5}" presName="dummyNode2" presStyleLbl="node1" presStyleIdx="4" presStyleCnt="6"/>
      <dgm:spPr/>
    </dgm:pt>
    <dgm:pt modelId="{15BC1F83-10C9-487E-BB87-F62A94F66392}" type="pres">
      <dgm:prSet presAssocID="{51C1497C-FD74-42C2-A817-3E17FD7974B5}" presName="childNode2" presStyleLbl="bgAcc1" presStyleIdx="5" presStyleCnt="6">
        <dgm:presLayoutVars>
          <dgm:bulletEnabled val="1"/>
        </dgm:presLayoutVars>
      </dgm:prSet>
      <dgm:spPr/>
    </dgm:pt>
    <dgm:pt modelId="{40E86E22-E5D3-48B6-9706-0F082DD044D7}" type="pres">
      <dgm:prSet presAssocID="{51C1497C-FD74-42C2-A817-3E17FD7974B5}" presName="childNode2tx" presStyleLbl="bgAcc1" presStyleIdx="5" presStyleCnt="6">
        <dgm:presLayoutVars>
          <dgm:bulletEnabled val="1"/>
        </dgm:presLayoutVars>
      </dgm:prSet>
      <dgm:spPr/>
    </dgm:pt>
    <dgm:pt modelId="{57FCFADF-270B-48F0-813A-6828577F3C0F}" type="pres">
      <dgm:prSet presAssocID="{51C1497C-FD74-42C2-A817-3E17FD7974B5}" presName="parentNode2" presStyleLbl="node1" presStyleIdx="5" presStyleCnt="6">
        <dgm:presLayoutVars>
          <dgm:chMax val="0"/>
          <dgm:bulletEnabled val="1"/>
        </dgm:presLayoutVars>
      </dgm:prSet>
      <dgm:spPr/>
    </dgm:pt>
    <dgm:pt modelId="{F4E1A36E-CE2B-4922-8EDD-9D69C4A4CF19}" type="pres">
      <dgm:prSet presAssocID="{51C1497C-FD74-42C2-A817-3E17FD7974B5}" presName="connSite2" presStyleCnt="0"/>
      <dgm:spPr/>
    </dgm:pt>
  </dgm:ptLst>
  <dgm:cxnLst>
    <dgm:cxn modelId="{BF814407-861A-4AAB-8D42-04BFCDAE1D78}" type="presOf" srcId="{DCF97842-7038-4B7A-A923-0860BFEC9C2E}" destId="{6E18A1B3-964C-4459-B415-A1AA439FFDE8}" srcOrd="0" destOrd="0" presId="urn:microsoft.com/office/officeart/2005/8/layout/hProcess4"/>
    <dgm:cxn modelId="{AE9FFD15-E70B-4ED8-A014-DA7E8C25697F}" type="presOf" srcId="{3A17CE91-A230-4DE0-BB87-091544429D38}" destId="{4CA264DE-61CE-438C-8E65-AC0FA74A6C72}" srcOrd="0" destOrd="0" presId="urn:microsoft.com/office/officeart/2005/8/layout/hProcess4"/>
    <dgm:cxn modelId="{656B2A1B-4819-468A-8773-B2BB8203486F}" type="presOf" srcId="{0D6D1847-F243-450C-A4E8-E27233829ED8}" destId="{698CC35A-CF86-4D35-A3EE-0014E04C7E35}" srcOrd="0" destOrd="0" presId="urn:microsoft.com/office/officeart/2005/8/layout/hProcess4"/>
    <dgm:cxn modelId="{70A65435-E0BB-4096-81DB-DDEA7F976127}" srcId="{06C6ED6E-78F5-4A26-AA44-6560B5FE36A2}" destId="{A38FC0A7-101D-44EE-A46F-D09C20047220}" srcOrd="2" destOrd="0" parTransId="{07C5538E-2D5F-4939-99FD-FFE3C9F76C48}" sibTransId="{DCF97842-7038-4B7A-A923-0860BFEC9C2E}"/>
    <dgm:cxn modelId="{A5ADB15E-BB8B-44F3-9407-CA3639908AB0}" srcId="{06C6ED6E-78F5-4A26-AA44-6560B5FE36A2}" destId="{51C1497C-FD74-42C2-A817-3E17FD7974B5}" srcOrd="5" destOrd="0" parTransId="{C5DC0E1C-026D-4F8E-9D83-CEC7003D3CC3}" sibTransId="{49918A45-55C6-49B2-B34B-1B1F7F6AD644}"/>
    <dgm:cxn modelId="{012AFB45-C02E-4213-A7C5-DC6410F10CC0}" srcId="{06C6ED6E-78F5-4A26-AA44-6560B5FE36A2}" destId="{0F5A7F22-17AB-4BB3-BFA4-D02622778BFF}" srcOrd="4" destOrd="0" parTransId="{F19DF644-5C14-4489-9278-6A2A97507A87}" sibTransId="{129D4B0A-5106-46DD-873F-C9061F51415F}"/>
    <dgm:cxn modelId="{E6D5E558-1E46-4C1D-965B-270938F2376A}" type="presOf" srcId="{06C6ED6E-78F5-4A26-AA44-6560B5FE36A2}" destId="{0241FE0D-5425-446F-ACBF-349B49CB2E43}" srcOrd="0" destOrd="0" presId="urn:microsoft.com/office/officeart/2005/8/layout/hProcess4"/>
    <dgm:cxn modelId="{F6483E79-0721-48BF-9A15-900CA039344E}" type="presOf" srcId="{0F5A7F22-17AB-4BB3-BFA4-D02622778BFF}" destId="{0991415B-31BE-4810-BE40-AE66CC039923}" srcOrd="0" destOrd="0" presId="urn:microsoft.com/office/officeart/2005/8/layout/hProcess4"/>
    <dgm:cxn modelId="{A69CF67A-5393-4EF7-9C72-7AF8B0AA7CBF}" srcId="{06C6ED6E-78F5-4A26-AA44-6560B5FE36A2}" destId="{CBC9AF8A-4CB1-421B-A479-E8922B819561}" srcOrd="0" destOrd="0" parTransId="{AEDF6B8A-404C-499E-AAFD-134162CD0AE1}" sibTransId="{11E63EA8-9BE9-4F36-9197-A3A655423C40}"/>
    <dgm:cxn modelId="{721E8A84-494F-4050-81FE-B1D64B350D0F}" type="presOf" srcId="{48060BA9-0CEB-4B9C-A61D-06D9101497B7}" destId="{045A5037-D6F9-483A-8066-12D33682B605}" srcOrd="0" destOrd="0" presId="urn:microsoft.com/office/officeart/2005/8/layout/hProcess4"/>
    <dgm:cxn modelId="{CE2DB091-8420-46C4-B2DB-29DD8DC9CE1E}" type="presOf" srcId="{2CED98B7-C92C-42A9-BDB3-F0BD3C3FDD9A}" destId="{9B12D7AD-2EC5-47E3-8CB4-993B33B17D32}" srcOrd="0" destOrd="0" presId="urn:microsoft.com/office/officeart/2005/8/layout/hProcess4"/>
    <dgm:cxn modelId="{7B631F93-CEBA-4A13-B472-3CDC14937911}" type="presOf" srcId="{A38FC0A7-101D-44EE-A46F-D09C20047220}" destId="{1DC85B7A-B798-448A-852C-A1696160CD48}" srcOrd="0" destOrd="0" presId="urn:microsoft.com/office/officeart/2005/8/layout/hProcess4"/>
    <dgm:cxn modelId="{6DC540A5-DC55-4A7E-B535-C85DC6DA03B9}" type="presOf" srcId="{129D4B0A-5106-46DD-873F-C9061F51415F}" destId="{3BC29EB0-4D83-4620-83B4-4490D67981F3}" srcOrd="0" destOrd="0" presId="urn:microsoft.com/office/officeart/2005/8/layout/hProcess4"/>
    <dgm:cxn modelId="{B1704EA7-9D82-440A-835D-680E1EACE03B}" type="presOf" srcId="{11E63EA8-9BE9-4F36-9197-A3A655423C40}" destId="{8CC671B4-4290-4E0D-8424-CC22A0DE9D7B}" srcOrd="0" destOrd="0" presId="urn:microsoft.com/office/officeart/2005/8/layout/hProcess4"/>
    <dgm:cxn modelId="{807223BA-BE46-4B2D-A1C1-50680C682202}" type="presOf" srcId="{51C1497C-FD74-42C2-A817-3E17FD7974B5}" destId="{57FCFADF-270B-48F0-813A-6828577F3C0F}" srcOrd="0" destOrd="0" presId="urn:microsoft.com/office/officeart/2005/8/layout/hProcess4"/>
    <dgm:cxn modelId="{12D700BB-E839-408E-9516-3E13F7A38CCF}" srcId="{06C6ED6E-78F5-4A26-AA44-6560B5FE36A2}" destId="{2CED98B7-C92C-42A9-BDB3-F0BD3C3FDD9A}" srcOrd="1" destOrd="0" parTransId="{355EE459-356C-4713-8FDB-7AE16A44E27A}" sibTransId="{3A17CE91-A230-4DE0-BB87-091544429D38}"/>
    <dgm:cxn modelId="{6EA268CA-A0C3-4232-8CA4-BD6CB68233AB}" type="presOf" srcId="{CBC9AF8A-4CB1-421B-A479-E8922B819561}" destId="{1AB5CF18-F8B6-4B2A-A2B5-F2D37F667452}" srcOrd="0" destOrd="0" presId="urn:microsoft.com/office/officeart/2005/8/layout/hProcess4"/>
    <dgm:cxn modelId="{131DA4DD-698A-4E38-B161-C5EFEC778B35}" srcId="{06C6ED6E-78F5-4A26-AA44-6560B5FE36A2}" destId="{0D6D1847-F243-450C-A4E8-E27233829ED8}" srcOrd="3" destOrd="0" parTransId="{BBF4B726-901E-495E-9AAF-965EA61FE18B}" sibTransId="{48060BA9-0CEB-4B9C-A61D-06D9101497B7}"/>
    <dgm:cxn modelId="{C2944456-8E7E-4F8E-9E4E-7CBDD14C972C}" type="presParOf" srcId="{0241FE0D-5425-446F-ACBF-349B49CB2E43}" destId="{F326695D-E963-416E-A796-C15CECCB949E}" srcOrd="0" destOrd="0" presId="urn:microsoft.com/office/officeart/2005/8/layout/hProcess4"/>
    <dgm:cxn modelId="{4EC88E70-8753-4575-BB0E-9C8E911681A5}" type="presParOf" srcId="{0241FE0D-5425-446F-ACBF-349B49CB2E43}" destId="{EF154F5D-F5B4-46E1-841E-1985857E2627}" srcOrd="1" destOrd="0" presId="urn:microsoft.com/office/officeart/2005/8/layout/hProcess4"/>
    <dgm:cxn modelId="{148BBD0E-8554-45C9-81F6-575C8F679B66}" type="presParOf" srcId="{0241FE0D-5425-446F-ACBF-349B49CB2E43}" destId="{D04E9989-0655-4CE4-915E-5D14F4A2BDBC}" srcOrd="2" destOrd="0" presId="urn:microsoft.com/office/officeart/2005/8/layout/hProcess4"/>
    <dgm:cxn modelId="{BE6B1447-202E-481A-9C1B-4FBA1313DF09}" type="presParOf" srcId="{D04E9989-0655-4CE4-915E-5D14F4A2BDBC}" destId="{84CBE6D2-76E4-40AC-A923-A80AFE7EFAE7}" srcOrd="0" destOrd="0" presId="urn:microsoft.com/office/officeart/2005/8/layout/hProcess4"/>
    <dgm:cxn modelId="{BFB3B04E-B6B2-4718-A482-E84CB356EB40}" type="presParOf" srcId="{84CBE6D2-76E4-40AC-A923-A80AFE7EFAE7}" destId="{1E003DDA-EB9F-49F7-9D95-9CEDDC8F112E}" srcOrd="0" destOrd="0" presId="urn:microsoft.com/office/officeart/2005/8/layout/hProcess4"/>
    <dgm:cxn modelId="{72D2A2FB-DDCE-44D6-98AF-EDF80ABEBD22}" type="presParOf" srcId="{84CBE6D2-76E4-40AC-A923-A80AFE7EFAE7}" destId="{C90A9FF0-3001-4C75-9C4A-9C74F88D8F37}" srcOrd="1" destOrd="0" presId="urn:microsoft.com/office/officeart/2005/8/layout/hProcess4"/>
    <dgm:cxn modelId="{8B286E9B-DBBC-46D2-9514-7B99ADC381CB}" type="presParOf" srcId="{84CBE6D2-76E4-40AC-A923-A80AFE7EFAE7}" destId="{156BB9B5-F79D-4024-BEE9-45C727349B1B}" srcOrd="2" destOrd="0" presId="urn:microsoft.com/office/officeart/2005/8/layout/hProcess4"/>
    <dgm:cxn modelId="{D247EB62-D54D-4438-BEA7-5B82A1C569AB}" type="presParOf" srcId="{84CBE6D2-76E4-40AC-A923-A80AFE7EFAE7}" destId="{1AB5CF18-F8B6-4B2A-A2B5-F2D37F667452}" srcOrd="3" destOrd="0" presId="urn:microsoft.com/office/officeart/2005/8/layout/hProcess4"/>
    <dgm:cxn modelId="{2B7131E2-C82C-44EE-84A4-4AD16615BC6C}" type="presParOf" srcId="{84CBE6D2-76E4-40AC-A923-A80AFE7EFAE7}" destId="{F479F85F-6179-45F3-9D1C-F4D25FDE64A1}" srcOrd="4" destOrd="0" presId="urn:microsoft.com/office/officeart/2005/8/layout/hProcess4"/>
    <dgm:cxn modelId="{8E7420A7-9D92-4179-B9FB-6A801BE146BE}" type="presParOf" srcId="{D04E9989-0655-4CE4-915E-5D14F4A2BDBC}" destId="{8CC671B4-4290-4E0D-8424-CC22A0DE9D7B}" srcOrd="1" destOrd="0" presId="urn:microsoft.com/office/officeart/2005/8/layout/hProcess4"/>
    <dgm:cxn modelId="{6CDDB7CB-AF01-44A6-AE36-71295D0AA2A3}" type="presParOf" srcId="{D04E9989-0655-4CE4-915E-5D14F4A2BDBC}" destId="{1F461635-4861-4FF9-A05F-8920F30C8C3D}" srcOrd="2" destOrd="0" presId="urn:microsoft.com/office/officeart/2005/8/layout/hProcess4"/>
    <dgm:cxn modelId="{9AE3C9F7-E63A-4CCE-B42D-94C344059623}" type="presParOf" srcId="{1F461635-4861-4FF9-A05F-8920F30C8C3D}" destId="{ED40BE4F-659A-4883-9DC8-F1FF89D34DDA}" srcOrd="0" destOrd="0" presId="urn:microsoft.com/office/officeart/2005/8/layout/hProcess4"/>
    <dgm:cxn modelId="{475ED9A6-338A-478E-8E98-3C250E6C2485}" type="presParOf" srcId="{1F461635-4861-4FF9-A05F-8920F30C8C3D}" destId="{7E2AA1C0-6BD7-402D-963D-56446EA12CD0}" srcOrd="1" destOrd="0" presId="urn:microsoft.com/office/officeart/2005/8/layout/hProcess4"/>
    <dgm:cxn modelId="{03BE0D3A-CDC4-4ED6-95DD-8F1654A600D5}" type="presParOf" srcId="{1F461635-4861-4FF9-A05F-8920F30C8C3D}" destId="{887EDF9C-4522-47DE-869C-7C40DCA2AF69}" srcOrd="2" destOrd="0" presId="urn:microsoft.com/office/officeart/2005/8/layout/hProcess4"/>
    <dgm:cxn modelId="{FD9518A9-B058-4FEC-8261-D5342046FC3E}" type="presParOf" srcId="{1F461635-4861-4FF9-A05F-8920F30C8C3D}" destId="{9B12D7AD-2EC5-47E3-8CB4-993B33B17D32}" srcOrd="3" destOrd="0" presId="urn:microsoft.com/office/officeart/2005/8/layout/hProcess4"/>
    <dgm:cxn modelId="{21B6669D-2566-4043-94F9-B4707FF03C87}" type="presParOf" srcId="{1F461635-4861-4FF9-A05F-8920F30C8C3D}" destId="{051E15DB-F152-4F64-A7BE-05B802514B24}" srcOrd="4" destOrd="0" presId="urn:microsoft.com/office/officeart/2005/8/layout/hProcess4"/>
    <dgm:cxn modelId="{B3F31DAF-B02B-4449-997E-9118027EF987}" type="presParOf" srcId="{D04E9989-0655-4CE4-915E-5D14F4A2BDBC}" destId="{4CA264DE-61CE-438C-8E65-AC0FA74A6C72}" srcOrd="3" destOrd="0" presId="urn:microsoft.com/office/officeart/2005/8/layout/hProcess4"/>
    <dgm:cxn modelId="{732E6760-F5F5-48AF-A2D1-A666FE4BF30F}" type="presParOf" srcId="{D04E9989-0655-4CE4-915E-5D14F4A2BDBC}" destId="{D34E52EA-C652-4628-B79A-2B22B171BF2E}" srcOrd="4" destOrd="0" presId="urn:microsoft.com/office/officeart/2005/8/layout/hProcess4"/>
    <dgm:cxn modelId="{7A0CEDED-4863-468C-AD50-46148986F176}" type="presParOf" srcId="{D34E52EA-C652-4628-B79A-2B22B171BF2E}" destId="{1F813147-12F0-4FE3-9AB4-11F49B2B169B}" srcOrd="0" destOrd="0" presId="urn:microsoft.com/office/officeart/2005/8/layout/hProcess4"/>
    <dgm:cxn modelId="{CD955825-6B95-47D5-A56A-023315F97DCE}" type="presParOf" srcId="{D34E52EA-C652-4628-B79A-2B22B171BF2E}" destId="{84FC7340-0AB0-4BDD-A4AE-F0EF7FACDDE4}" srcOrd="1" destOrd="0" presId="urn:microsoft.com/office/officeart/2005/8/layout/hProcess4"/>
    <dgm:cxn modelId="{AA85F144-9BC1-4BF4-BC39-8B58151A7288}" type="presParOf" srcId="{D34E52EA-C652-4628-B79A-2B22B171BF2E}" destId="{66FB484D-2B2E-48F1-A458-63FEB625CCC7}" srcOrd="2" destOrd="0" presId="urn:microsoft.com/office/officeart/2005/8/layout/hProcess4"/>
    <dgm:cxn modelId="{326E23A9-F13E-4183-AE97-628D465B0D3F}" type="presParOf" srcId="{D34E52EA-C652-4628-B79A-2B22B171BF2E}" destId="{1DC85B7A-B798-448A-852C-A1696160CD48}" srcOrd="3" destOrd="0" presId="urn:microsoft.com/office/officeart/2005/8/layout/hProcess4"/>
    <dgm:cxn modelId="{7255232F-5BB0-42E8-B57E-978E9F3664A9}" type="presParOf" srcId="{D34E52EA-C652-4628-B79A-2B22B171BF2E}" destId="{2CD91391-05F5-4A70-93DA-D1F9B2F5C685}" srcOrd="4" destOrd="0" presId="urn:microsoft.com/office/officeart/2005/8/layout/hProcess4"/>
    <dgm:cxn modelId="{C092FDF9-C086-4BA8-ADF1-7B1AA16731C2}" type="presParOf" srcId="{D04E9989-0655-4CE4-915E-5D14F4A2BDBC}" destId="{6E18A1B3-964C-4459-B415-A1AA439FFDE8}" srcOrd="5" destOrd="0" presId="urn:microsoft.com/office/officeart/2005/8/layout/hProcess4"/>
    <dgm:cxn modelId="{E1C122B3-8CBD-48F7-9CD6-70C4E55B1D41}" type="presParOf" srcId="{D04E9989-0655-4CE4-915E-5D14F4A2BDBC}" destId="{67CCFCF4-04FB-44ED-8F77-9E536949C200}" srcOrd="6" destOrd="0" presId="urn:microsoft.com/office/officeart/2005/8/layout/hProcess4"/>
    <dgm:cxn modelId="{B74DD3BE-C3B0-46FD-B989-BD4CFAE4DFF5}" type="presParOf" srcId="{67CCFCF4-04FB-44ED-8F77-9E536949C200}" destId="{A5F939B8-11EB-4E1F-B282-C5E7CC2F6757}" srcOrd="0" destOrd="0" presId="urn:microsoft.com/office/officeart/2005/8/layout/hProcess4"/>
    <dgm:cxn modelId="{8278182A-F790-4519-A6E9-A3B33B7D6C84}" type="presParOf" srcId="{67CCFCF4-04FB-44ED-8F77-9E536949C200}" destId="{3430BAA0-5FDA-43E9-813C-B5EB668DEAC6}" srcOrd="1" destOrd="0" presId="urn:microsoft.com/office/officeart/2005/8/layout/hProcess4"/>
    <dgm:cxn modelId="{F18628B2-C3E4-4053-9787-C1393BCFBA12}" type="presParOf" srcId="{67CCFCF4-04FB-44ED-8F77-9E536949C200}" destId="{9DDB171D-E028-4ADE-B11C-E7287FC3A902}" srcOrd="2" destOrd="0" presId="urn:microsoft.com/office/officeart/2005/8/layout/hProcess4"/>
    <dgm:cxn modelId="{A13D8179-2DD6-4CCB-80BC-1BDE25B42C57}" type="presParOf" srcId="{67CCFCF4-04FB-44ED-8F77-9E536949C200}" destId="{698CC35A-CF86-4D35-A3EE-0014E04C7E35}" srcOrd="3" destOrd="0" presId="urn:microsoft.com/office/officeart/2005/8/layout/hProcess4"/>
    <dgm:cxn modelId="{75F8FA70-B5F2-42FA-9541-21985E322A61}" type="presParOf" srcId="{67CCFCF4-04FB-44ED-8F77-9E536949C200}" destId="{18F132FB-0B5B-4322-A9C4-E9D18D00E259}" srcOrd="4" destOrd="0" presId="urn:microsoft.com/office/officeart/2005/8/layout/hProcess4"/>
    <dgm:cxn modelId="{983A7D05-BBEF-4502-A170-FFBBD23A0EB3}" type="presParOf" srcId="{D04E9989-0655-4CE4-915E-5D14F4A2BDBC}" destId="{045A5037-D6F9-483A-8066-12D33682B605}" srcOrd="7" destOrd="0" presId="urn:microsoft.com/office/officeart/2005/8/layout/hProcess4"/>
    <dgm:cxn modelId="{8942406B-29C1-4E52-988A-B80EBF082433}" type="presParOf" srcId="{D04E9989-0655-4CE4-915E-5D14F4A2BDBC}" destId="{27E9D25E-8176-411F-96EC-8EAF1428783F}" srcOrd="8" destOrd="0" presId="urn:microsoft.com/office/officeart/2005/8/layout/hProcess4"/>
    <dgm:cxn modelId="{E0037A13-3AE0-4FFE-A280-382BE800272A}" type="presParOf" srcId="{27E9D25E-8176-411F-96EC-8EAF1428783F}" destId="{9D1BEB6F-EF14-49DC-BF4D-E42276B3D7C4}" srcOrd="0" destOrd="0" presId="urn:microsoft.com/office/officeart/2005/8/layout/hProcess4"/>
    <dgm:cxn modelId="{CA8912E0-32E4-4BA9-82C5-52CC759A6025}" type="presParOf" srcId="{27E9D25E-8176-411F-96EC-8EAF1428783F}" destId="{8E595DF0-10FB-4C0A-8D05-3EA2A94745E3}" srcOrd="1" destOrd="0" presId="urn:microsoft.com/office/officeart/2005/8/layout/hProcess4"/>
    <dgm:cxn modelId="{5A310A42-E35A-42C1-AA11-01B603575086}" type="presParOf" srcId="{27E9D25E-8176-411F-96EC-8EAF1428783F}" destId="{84520451-4295-41E4-ACDC-59D14C25C539}" srcOrd="2" destOrd="0" presId="urn:microsoft.com/office/officeart/2005/8/layout/hProcess4"/>
    <dgm:cxn modelId="{E4867503-CF6B-4D4F-A6B5-A6DB15504416}" type="presParOf" srcId="{27E9D25E-8176-411F-96EC-8EAF1428783F}" destId="{0991415B-31BE-4810-BE40-AE66CC039923}" srcOrd="3" destOrd="0" presId="urn:microsoft.com/office/officeart/2005/8/layout/hProcess4"/>
    <dgm:cxn modelId="{204687C2-B453-4FD4-A620-71EEA11D219D}" type="presParOf" srcId="{27E9D25E-8176-411F-96EC-8EAF1428783F}" destId="{14351E9C-DC00-48D8-A16D-2DBD213469D6}" srcOrd="4" destOrd="0" presId="urn:microsoft.com/office/officeart/2005/8/layout/hProcess4"/>
    <dgm:cxn modelId="{6FB37DC4-6BE2-4F3D-81AD-722FCB8A2C13}" type="presParOf" srcId="{D04E9989-0655-4CE4-915E-5D14F4A2BDBC}" destId="{3BC29EB0-4D83-4620-83B4-4490D67981F3}" srcOrd="9" destOrd="0" presId="urn:microsoft.com/office/officeart/2005/8/layout/hProcess4"/>
    <dgm:cxn modelId="{B09F0A52-0B25-473E-8197-88F525EDE817}" type="presParOf" srcId="{D04E9989-0655-4CE4-915E-5D14F4A2BDBC}" destId="{662A5FBB-0C38-4295-BBAE-E99D0FC98915}" srcOrd="10" destOrd="0" presId="urn:microsoft.com/office/officeart/2005/8/layout/hProcess4"/>
    <dgm:cxn modelId="{FBCFC5C9-6898-4DCD-986B-B6AB4C1ED919}" type="presParOf" srcId="{662A5FBB-0C38-4295-BBAE-E99D0FC98915}" destId="{6DE4E372-1F13-47A9-B46C-3FE903BDD0C8}" srcOrd="0" destOrd="0" presId="urn:microsoft.com/office/officeart/2005/8/layout/hProcess4"/>
    <dgm:cxn modelId="{8F3EC0C6-A1C8-49DF-8291-C7452B9DF1D0}" type="presParOf" srcId="{662A5FBB-0C38-4295-BBAE-E99D0FC98915}" destId="{15BC1F83-10C9-487E-BB87-F62A94F66392}" srcOrd="1" destOrd="0" presId="urn:microsoft.com/office/officeart/2005/8/layout/hProcess4"/>
    <dgm:cxn modelId="{C8F56B69-5B6D-42E7-BD60-BEE717EB48B9}" type="presParOf" srcId="{662A5FBB-0C38-4295-BBAE-E99D0FC98915}" destId="{40E86E22-E5D3-48B6-9706-0F082DD044D7}" srcOrd="2" destOrd="0" presId="urn:microsoft.com/office/officeart/2005/8/layout/hProcess4"/>
    <dgm:cxn modelId="{EB4D6040-1AC4-4341-984E-BB60882B2FE0}" type="presParOf" srcId="{662A5FBB-0C38-4295-BBAE-E99D0FC98915}" destId="{57FCFADF-270B-48F0-813A-6828577F3C0F}" srcOrd="3" destOrd="0" presId="urn:microsoft.com/office/officeart/2005/8/layout/hProcess4"/>
    <dgm:cxn modelId="{1084A718-37BC-4349-B4B4-5CA362BDCD43}" type="presParOf" srcId="{662A5FBB-0C38-4295-BBAE-E99D0FC98915}" destId="{F4E1A36E-CE2B-4922-8EDD-9D69C4A4CF1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0A9FF0-3001-4C75-9C4A-9C74F88D8F37}">
      <dsp:nvSpPr>
        <dsp:cNvPr id="0" name=""/>
        <dsp:cNvSpPr/>
      </dsp:nvSpPr>
      <dsp:spPr>
        <a:xfrm>
          <a:off x="1431" y="2788329"/>
          <a:ext cx="1531792" cy="12634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C671B4-4290-4E0D-8424-CC22A0DE9D7B}">
      <dsp:nvSpPr>
        <dsp:cNvPr id="0" name=""/>
        <dsp:cNvSpPr/>
      </dsp:nvSpPr>
      <dsp:spPr>
        <a:xfrm>
          <a:off x="874718" y="3133981"/>
          <a:ext cx="1623178" cy="1623178"/>
        </a:xfrm>
        <a:prstGeom prst="leftCircularArrow">
          <a:avLst>
            <a:gd name="adj1" fmla="val 2750"/>
            <a:gd name="adj2" fmla="val 335221"/>
            <a:gd name="adj3" fmla="val 2110732"/>
            <a:gd name="adj4" fmla="val 9024489"/>
            <a:gd name="adj5" fmla="val 320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B5CF18-F8B6-4B2A-A2B5-F2D37F667452}">
      <dsp:nvSpPr>
        <dsp:cNvPr id="0" name=""/>
        <dsp:cNvSpPr/>
      </dsp:nvSpPr>
      <dsp:spPr>
        <a:xfrm>
          <a:off x="341830" y="3781007"/>
          <a:ext cx="1361593" cy="541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Roboto"/>
              <a:ea typeface="Roboto"/>
              <a:cs typeface="Roboto"/>
            </a:rPr>
            <a:t>Define</a:t>
          </a:r>
        </a:p>
      </dsp:txBody>
      <dsp:txXfrm>
        <a:off x="357689" y="3796866"/>
        <a:ext cx="1329875" cy="509742"/>
      </dsp:txXfrm>
    </dsp:sp>
    <dsp:sp modelId="{7E2AA1C0-6BD7-402D-963D-56446EA12CD0}">
      <dsp:nvSpPr>
        <dsp:cNvPr id="0" name=""/>
        <dsp:cNvSpPr/>
      </dsp:nvSpPr>
      <dsp:spPr>
        <a:xfrm>
          <a:off x="1915980" y="2788329"/>
          <a:ext cx="1531792" cy="12634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A264DE-61CE-438C-8E65-AC0FA74A6C72}">
      <dsp:nvSpPr>
        <dsp:cNvPr id="0" name=""/>
        <dsp:cNvSpPr/>
      </dsp:nvSpPr>
      <dsp:spPr>
        <a:xfrm>
          <a:off x="2776501" y="2033370"/>
          <a:ext cx="1818907" cy="1818907"/>
        </a:xfrm>
        <a:prstGeom prst="circularArrow">
          <a:avLst>
            <a:gd name="adj1" fmla="val 2454"/>
            <a:gd name="adj2" fmla="val 297097"/>
            <a:gd name="adj3" fmla="val 19527392"/>
            <a:gd name="adj4" fmla="val 12575511"/>
            <a:gd name="adj5" fmla="val 286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12D7AD-2EC5-47E3-8CB4-993B33B17D32}">
      <dsp:nvSpPr>
        <dsp:cNvPr id="0" name=""/>
        <dsp:cNvSpPr/>
      </dsp:nvSpPr>
      <dsp:spPr>
        <a:xfrm>
          <a:off x="2256378" y="2517599"/>
          <a:ext cx="1361593" cy="541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Roboto"/>
              <a:ea typeface="Roboto"/>
              <a:cs typeface="Roboto"/>
            </a:rPr>
            <a:t>Research</a:t>
          </a:r>
        </a:p>
      </dsp:txBody>
      <dsp:txXfrm>
        <a:off x="2272237" y="2533458"/>
        <a:ext cx="1329875" cy="509742"/>
      </dsp:txXfrm>
    </dsp:sp>
    <dsp:sp modelId="{84FC7340-0AB0-4BDD-A4AE-F0EF7FACDDE4}">
      <dsp:nvSpPr>
        <dsp:cNvPr id="0" name=""/>
        <dsp:cNvSpPr/>
      </dsp:nvSpPr>
      <dsp:spPr>
        <a:xfrm>
          <a:off x="3830528" y="2788329"/>
          <a:ext cx="1531792" cy="12634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18A1B3-964C-4459-B415-A1AA439FFDE8}">
      <dsp:nvSpPr>
        <dsp:cNvPr id="0" name=""/>
        <dsp:cNvSpPr/>
      </dsp:nvSpPr>
      <dsp:spPr>
        <a:xfrm>
          <a:off x="4703814" y="3133981"/>
          <a:ext cx="1623178" cy="1623178"/>
        </a:xfrm>
        <a:prstGeom prst="leftCircularArrow">
          <a:avLst>
            <a:gd name="adj1" fmla="val 2750"/>
            <a:gd name="adj2" fmla="val 335221"/>
            <a:gd name="adj3" fmla="val 2110732"/>
            <a:gd name="adj4" fmla="val 9024489"/>
            <a:gd name="adj5" fmla="val 320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C85B7A-B798-448A-852C-A1696160CD48}">
      <dsp:nvSpPr>
        <dsp:cNvPr id="0" name=""/>
        <dsp:cNvSpPr/>
      </dsp:nvSpPr>
      <dsp:spPr>
        <a:xfrm>
          <a:off x="4170926" y="3781007"/>
          <a:ext cx="1361593" cy="541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Roboto"/>
              <a:ea typeface="Roboto"/>
              <a:cs typeface="Roboto"/>
            </a:rPr>
            <a:t>Ideate</a:t>
          </a:r>
        </a:p>
      </dsp:txBody>
      <dsp:txXfrm>
        <a:off x="4186785" y="3796866"/>
        <a:ext cx="1329875" cy="509742"/>
      </dsp:txXfrm>
    </dsp:sp>
    <dsp:sp modelId="{3430BAA0-5FDA-43E9-813C-B5EB668DEAC6}">
      <dsp:nvSpPr>
        <dsp:cNvPr id="0" name=""/>
        <dsp:cNvSpPr/>
      </dsp:nvSpPr>
      <dsp:spPr>
        <a:xfrm>
          <a:off x="5745076" y="2788329"/>
          <a:ext cx="1531792" cy="12634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5A5037-D6F9-483A-8066-12D33682B605}">
      <dsp:nvSpPr>
        <dsp:cNvPr id="0" name=""/>
        <dsp:cNvSpPr/>
      </dsp:nvSpPr>
      <dsp:spPr>
        <a:xfrm>
          <a:off x="6605598" y="2033370"/>
          <a:ext cx="1818907" cy="1818907"/>
        </a:xfrm>
        <a:prstGeom prst="circularArrow">
          <a:avLst>
            <a:gd name="adj1" fmla="val 2454"/>
            <a:gd name="adj2" fmla="val 297097"/>
            <a:gd name="adj3" fmla="val 19527392"/>
            <a:gd name="adj4" fmla="val 12575511"/>
            <a:gd name="adj5" fmla="val 286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CC35A-CF86-4D35-A3EE-0014E04C7E35}">
      <dsp:nvSpPr>
        <dsp:cNvPr id="0" name=""/>
        <dsp:cNvSpPr/>
      </dsp:nvSpPr>
      <dsp:spPr>
        <a:xfrm>
          <a:off x="6085475" y="2517599"/>
          <a:ext cx="1361593" cy="541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Roboto"/>
              <a:ea typeface="Roboto"/>
              <a:cs typeface="Roboto"/>
            </a:rPr>
            <a:t>Prototype</a:t>
          </a:r>
        </a:p>
      </dsp:txBody>
      <dsp:txXfrm>
        <a:off x="6101334" y="2533458"/>
        <a:ext cx="1329875" cy="509742"/>
      </dsp:txXfrm>
    </dsp:sp>
    <dsp:sp modelId="{8E595DF0-10FB-4C0A-8D05-3EA2A94745E3}">
      <dsp:nvSpPr>
        <dsp:cNvPr id="0" name=""/>
        <dsp:cNvSpPr/>
      </dsp:nvSpPr>
      <dsp:spPr>
        <a:xfrm>
          <a:off x="7659624" y="2788329"/>
          <a:ext cx="1531792" cy="12634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C29EB0-4D83-4620-83B4-4490D67981F3}">
      <dsp:nvSpPr>
        <dsp:cNvPr id="0" name=""/>
        <dsp:cNvSpPr/>
      </dsp:nvSpPr>
      <dsp:spPr>
        <a:xfrm>
          <a:off x="8532911" y="3133981"/>
          <a:ext cx="1623178" cy="1623178"/>
        </a:xfrm>
        <a:prstGeom prst="leftCircularArrow">
          <a:avLst>
            <a:gd name="adj1" fmla="val 2750"/>
            <a:gd name="adj2" fmla="val 335221"/>
            <a:gd name="adj3" fmla="val 2110732"/>
            <a:gd name="adj4" fmla="val 9024489"/>
            <a:gd name="adj5" fmla="val 320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91415B-31BE-4810-BE40-AE66CC039923}">
      <dsp:nvSpPr>
        <dsp:cNvPr id="0" name=""/>
        <dsp:cNvSpPr/>
      </dsp:nvSpPr>
      <dsp:spPr>
        <a:xfrm>
          <a:off x="8000023" y="3781007"/>
          <a:ext cx="1361593" cy="541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Roboto"/>
              <a:ea typeface="Roboto"/>
              <a:cs typeface="Roboto"/>
            </a:rPr>
            <a:t>Test</a:t>
          </a:r>
        </a:p>
      </dsp:txBody>
      <dsp:txXfrm>
        <a:off x="8015882" y="3796866"/>
        <a:ext cx="1329875" cy="509742"/>
      </dsp:txXfrm>
    </dsp:sp>
    <dsp:sp modelId="{15BC1F83-10C9-487E-BB87-F62A94F66392}">
      <dsp:nvSpPr>
        <dsp:cNvPr id="0" name=""/>
        <dsp:cNvSpPr/>
      </dsp:nvSpPr>
      <dsp:spPr>
        <a:xfrm>
          <a:off x="9574173" y="2788329"/>
          <a:ext cx="1531792" cy="12634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FCFADF-270B-48F0-813A-6828577F3C0F}">
      <dsp:nvSpPr>
        <dsp:cNvPr id="0" name=""/>
        <dsp:cNvSpPr/>
      </dsp:nvSpPr>
      <dsp:spPr>
        <a:xfrm>
          <a:off x="9914571" y="2517599"/>
          <a:ext cx="1361593" cy="541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Roboto"/>
              <a:ea typeface="Roboto"/>
              <a:cs typeface="Roboto"/>
            </a:rPr>
            <a:t>Launch</a:t>
          </a:r>
        </a:p>
      </dsp:txBody>
      <dsp:txXfrm>
        <a:off x="9930430" y="2533458"/>
        <a:ext cx="1329875" cy="509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1588B-75C7-2E49-8246-5AA20E032E46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CEEDE6-A92A-0644-99D9-F2E3FD0A4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83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ffectLst/>
              <a:latin typeface="Helvetica" pitchFamily="2" charset="0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192CE-45DB-B442-A270-E30110EEEB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04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EEDE6-A92A-0644-99D9-F2E3FD0A4D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26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EEDE6-A92A-0644-99D9-F2E3FD0A4D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47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EEDE6-A92A-0644-99D9-F2E3FD0A4D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42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EEDE6-A92A-0644-99D9-F2E3FD0A4DB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77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F3BAC-CBBF-C99D-7FCA-E93E489DF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D6C618-94C2-A5A5-19E5-96BAAA7B97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1AA9D9-B309-F4DB-E306-A1467D7AF4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99036-F328-9A46-8153-50ECB537FC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1821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EEDE6-A92A-0644-99D9-F2E3FD0A4DB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4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EEDE6-A92A-0644-99D9-F2E3FD0A4DB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91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EEDE6-A92A-0644-99D9-F2E3FD0A4DB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584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EEDE6-A92A-0644-99D9-F2E3FD0A4DB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412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EEDE6-A92A-0644-99D9-F2E3FD0A4DB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60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192CE-45DB-B442-A270-E30110EEEB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523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EEDE6-A92A-0644-99D9-F2E3FD0A4DB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660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EEDE6-A92A-0644-99D9-F2E3FD0A4DB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45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163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EEDE6-A92A-0644-99D9-F2E3FD0A4D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18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EEDE6-A92A-0644-99D9-F2E3FD0A4D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21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F3BAC-CBBF-C99D-7FCA-E93E489DF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D6C618-94C2-A5A5-19E5-96BAAA7B97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1AA9D9-B309-F4DB-E306-A1467D7AF4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99036-F328-9A46-8153-50ECB537FC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894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EEDE6-A92A-0644-99D9-F2E3FD0A4D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60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EEDE6-A92A-0644-99D9-F2E3FD0A4D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70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F3BAC-CBBF-C99D-7FCA-E93E489DF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D6C618-94C2-A5A5-19E5-96BAAA7B97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1AA9D9-B309-F4DB-E306-A1467D7AF4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99036-F328-9A46-8153-50ECB537FC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065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3973E5-DA11-519C-A96F-D1A7C91D56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48768" y="-49377"/>
            <a:ext cx="12289536" cy="69567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D231B16-8ACC-F81D-8E60-EA17D8E2B2CD}"/>
              </a:ext>
            </a:extLst>
          </p:cNvPr>
          <p:cNvSpPr/>
          <p:nvPr userDrawn="1"/>
        </p:nvSpPr>
        <p:spPr>
          <a:xfrm>
            <a:off x="421806" y="402843"/>
            <a:ext cx="11366989" cy="5901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0E178E94-0E16-821E-E8D7-191D25AC02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56063" y="463545"/>
            <a:ext cx="5054686" cy="1914041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4582C8F-A152-A5C7-47A8-86E0C884D8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3738" y="609600"/>
            <a:ext cx="5162550" cy="5541963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3E87545-7814-655B-85C7-CA91BEC737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05647" y="2438288"/>
            <a:ext cx="5118100" cy="593726"/>
          </a:xfrm>
        </p:spPr>
        <p:txBody>
          <a:bodyPr/>
          <a:lstStyle>
            <a:lvl1pPr>
              <a:defRPr sz="3600" b="1" i="0">
                <a:latin typeface="Rajdhani" panose="02000000000000000000" pitchFamily="2" charset="77"/>
                <a:cs typeface="Rajdhani" panose="02000000000000000000" pitchFamily="2" charset="77"/>
              </a:defRPr>
            </a:lvl1pPr>
          </a:lstStyle>
          <a:p>
            <a:pPr lvl="0"/>
            <a:r>
              <a:rPr lang="en-US"/>
              <a:t>Title -  Rajdhani bold 36pt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A83C6D8-6811-D0F2-9388-4BDA078A5A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5646" y="4139966"/>
            <a:ext cx="5492052" cy="446087"/>
          </a:xfrm>
        </p:spPr>
        <p:txBody>
          <a:bodyPr/>
          <a:lstStyle>
            <a:lvl1pPr>
              <a:defRPr sz="3200">
                <a:solidFill>
                  <a:srgbClr val="105A70"/>
                </a:solidFill>
                <a:latin typeface="Rajdhani" panose="02000000000000000000" pitchFamily="2" charset="77"/>
                <a:cs typeface="Rajdhani" panose="02000000000000000000" pitchFamily="2" charset="77"/>
              </a:defRPr>
            </a:lvl1pPr>
          </a:lstStyle>
          <a:p>
            <a:pPr lvl="0"/>
            <a:r>
              <a:rPr lang="en-US"/>
              <a:t>Subtitle – Rajdhani regular 32pt</a:t>
            </a:r>
          </a:p>
          <a:p>
            <a:pPr lvl="1"/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15CAEFC-42AF-93B2-94C7-93553C3D72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05646" y="4827563"/>
            <a:ext cx="4052888" cy="776986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Name -  Roboto regular 20pt</a:t>
            </a:r>
          </a:p>
          <a:p>
            <a:pPr lvl="0"/>
            <a:r>
              <a:rPr lang="en-US"/>
              <a:t>Job title – Roboto regular 20pt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FAC794C-4FE0-5437-5013-DC165D14C6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05646" y="5822386"/>
            <a:ext cx="4052888" cy="322360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3321689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image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D51D420-3C59-0BDA-A7DE-CF5DF409DE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58069" y="-49377"/>
            <a:ext cx="12289536" cy="69567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AD50CF7-9777-C149-D97A-123AD8CF4C98}"/>
              </a:ext>
            </a:extLst>
          </p:cNvPr>
          <p:cNvSpPr/>
          <p:nvPr userDrawn="1"/>
        </p:nvSpPr>
        <p:spPr>
          <a:xfrm>
            <a:off x="412505" y="402843"/>
            <a:ext cx="11366989" cy="5901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0E178E94-0E16-821E-E8D7-191D25AC02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1188" y="366479"/>
            <a:ext cx="7158145" cy="2710551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3E87545-7814-655B-85C7-CA91BEC737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0771" y="2925456"/>
            <a:ext cx="5118100" cy="593726"/>
          </a:xfrm>
        </p:spPr>
        <p:txBody>
          <a:bodyPr/>
          <a:lstStyle>
            <a:lvl1pPr>
              <a:defRPr sz="3600" b="1" i="0">
                <a:latin typeface="Rajdhani" panose="02000000000000000000" pitchFamily="2" charset="77"/>
                <a:cs typeface="Rajdhani" panose="02000000000000000000" pitchFamily="2" charset="77"/>
              </a:defRPr>
            </a:lvl1pPr>
          </a:lstStyle>
          <a:p>
            <a:pPr lvl="0"/>
            <a:r>
              <a:rPr lang="en-US"/>
              <a:t>Title -  Rajdhani bold 36pt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A83C6D8-6811-D0F2-9388-4BDA078A5A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4029" y="4067738"/>
            <a:ext cx="5492052" cy="446087"/>
          </a:xfrm>
        </p:spPr>
        <p:txBody>
          <a:bodyPr/>
          <a:lstStyle>
            <a:lvl1pPr>
              <a:defRPr sz="3200">
                <a:solidFill>
                  <a:srgbClr val="105A70"/>
                </a:solidFill>
                <a:latin typeface="Rajdhani" panose="02000000000000000000" pitchFamily="2" charset="77"/>
                <a:cs typeface="Rajdhani" panose="02000000000000000000" pitchFamily="2" charset="77"/>
              </a:defRPr>
            </a:lvl1pPr>
          </a:lstStyle>
          <a:p>
            <a:pPr lvl="0"/>
            <a:r>
              <a:rPr lang="en-US"/>
              <a:t>Subtitle – Rajdhani regular 32pt</a:t>
            </a:r>
          </a:p>
          <a:p>
            <a:pPr lvl="1"/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15CAEFC-42AF-93B2-94C7-93553C3D72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4029" y="4755335"/>
            <a:ext cx="4052888" cy="776986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Name -  Roboto regular 20pt</a:t>
            </a:r>
          </a:p>
          <a:p>
            <a:pPr lvl="0"/>
            <a:r>
              <a:rPr lang="en-US"/>
              <a:t>Job title – Roboto regular 20pt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FAC794C-4FE0-5437-5013-DC165D14C6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4029" y="5750158"/>
            <a:ext cx="4052888" cy="322360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6" name="Picture 5" descr="A logo with lines and dots&#10;&#10;Description automatically generated">
            <a:extLst>
              <a:ext uri="{FF2B5EF4-FFF2-40B4-BE49-F238E27FC236}">
                <a16:creationId xmlns:a16="http://schemas.microsoft.com/office/drawing/2014/main" id="{C71B7AFF-7F85-2F1A-1AF5-194FA2E0A1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15000"/>
          </a:blip>
          <a:srcRect l="10315" t="21080" r="45673" b="27533"/>
          <a:stretch/>
        </p:blipFill>
        <p:spPr>
          <a:xfrm>
            <a:off x="7597745" y="402842"/>
            <a:ext cx="4181749" cy="590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658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ACD53FE-C189-4D65-297F-1BE50C0228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48768" y="-49377"/>
            <a:ext cx="12289536" cy="695675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459B324-8C02-0363-F2A7-7E8473D7759E}"/>
              </a:ext>
            </a:extLst>
          </p:cNvPr>
          <p:cNvSpPr/>
          <p:nvPr userDrawn="1"/>
        </p:nvSpPr>
        <p:spPr>
          <a:xfrm>
            <a:off x="412505" y="402843"/>
            <a:ext cx="11366989" cy="5819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A686F9-D7B8-EF45-BFE4-780B08F7E9B7}"/>
              </a:ext>
            </a:extLst>
          </p:cNvPr>
          <p:cNvSpPr/>
          <p:nvPr userDrawn="1"/>
        </p:nvSpPr>
        <p:spPr>
          <a:xfrm>
            <a:off x="11277524" y="230083"/>
            <a:ext cx="501970" cy="501970"/>
          </a:xfrm>
          <a:prstGeom prst="rect">
            <a:avLst/>
          </a:prstGeom>
          <a:solidFill>
            <a:srgbClr val="225E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18">
            <a:extLst>
              <a:ext uri="{FF2B5EF4-FFF2-40B4-BE49-F238E27FC236}">
                <a16:creationId xmlns:a16="http://schemas.microsoft.com/office/drawing/2014/main" id="{363E5F84-0B8D-05B4-F367-2004E46752D0}"/>
              </a:ext>
            </a:extLst>
          </p:cNvPr>
          <p:cNvSpPr txBox="1">
            <a:spLocks/>
          </p:cNvSpPr>
          <p:nvPr userDrawn="1"/>
        </p:nvSpPr>
        <p:spPr>
          <a:xfrm>
            <a:off x="11277524" y="302273"/>
            <a:ext cx="501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C1F19D1-7798-C740-9359-56265B0CF7EC}" type="slidenum">
              <a:rPr lang="en-US" sz="14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 algn="ctr"/>
              <a:t>‹#›</a:t>
            </a:fld>
            <a:endParaRPr lang="en-US" sz="14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9CF36D5-2EC5-C8F6-EFEF-DB24CA3A8CE2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6397210"/>
            <a:ext cx="0" cy="61319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90CE9F3E-7185-9BA0-2813-1F400A3E3856}"/>
              </a:ext>
            </a:extLst>
          </p:cNvPr>
          <p:cNvSpPr/>
          <p:nvPr userDrawn="1"/>
        </p:nvSpPr>
        <p:spPr>
          <a:xfrm>
            <a:off x="6023540" y="6368288"/>
            <a:ext cx="144925" cy="1449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46E5B10-F23E-FF10-A77D-D114BF73B0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954105" y="6304824"/>
            <a:ext cx="1460852" cy="55317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9AAFC26-9EC9-5D04-55A0-1E61D964EFC5}"/>
              </a:ext>
            </a:extLst>
          </p:cNvPr>
          <p:cNvSpPr txBox="1"/>
          <p:nvPr userDrawn="1"/>
        </p:nvSpPr>
        <p:spPr>
          <a:xfrm>
            <a:off x="6545237" y="6455158"/>
            <a:ext cx="3037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vita.virginia.gov</a:t>
            </a:r>
            <a:endParaRPr lang="en-US" sz="12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BA9D2-5D31-A98F-B3D2-DE64B6FBC6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695980"/>
            <a:ext cx="7786687" cy="523220"/>
          </a:xfrm>
        </p:spPr>
        <p:txBody>
          <a:bodyPr>
            <a:normAutofit/>
          </a:bodyPr>
          <a:lstStyle>
            <a:lvl1pPr>
              <a:defRPr sz="2800" b="1" i="0">
                <a:solidFill>
                  <a:srgbClr val="105A7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Title (Roboto bold 28pt)</a:t>
            </a:r>
          </a:p>
        </p:txBody>
      </p:sp>
    </p:spTree>
    <p:extLst>
      <p:ext uri="{BB962C8B-B14F-4D97-AF65-F5344CB8AC3E}">
        <p14:creationId xmlns:p14="http://schemas.microsoft.com/office/powerpoint/2010/main" val="3084831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2293F0D-1365-B6DA-7695-693977AB9AF8}"/>
              </a:ext>
            </a:extLst>
          </p:cNvPr>
          <p:cNvSpPr/>
          <p:nvPr userDrawn="1"/>
        </p:nvSpPr>
        <p:spPr>
          <a:xfrm>
            <a:off x="11277524" y="230083"/>
            <a:ext cx="501970" cy="501970"/>
          </a:xfrm>
          <a:prstGeom prst="rect">
            <a:avLst/>
          </a:prstGeom>
          <a:solidFill>
            <a:srgbClr val="225E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18">
            <a:extLst>
              <a:ext uri="{FF2B5EF4-FFF2-40B4-BE49-F238E27FC236}">
                <a16:creationId xmlns:a16="http://schemas.microsoft.com/office/drawing/2014/main" id="{F1D88A22-2044-F4FD-8192-9F884EAFBD76}"/>
              </a:ext>
            </a:extLst>
          </p:cNvPr>
          <p:cNvSpPr txBox="1">
            <a:spLocks/>
          </p:cNvSpPr>
          <p:nvPr userDrawn="1"/>
        </p:nvSpPr>
        <p:spPr>
          <a:xfrm>
            <a:off x="11277524" y="302273"/>
            <a:ext cx="501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C1F19D1-7798-C740-9359-56265B0CF7EC}" type="slidenum">
              <a:rPr lang="en-US" sz="14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 algn="ctr"/>
              <a:t>‹#›</a:t>
            </a:fld>
            <a:endParaRPr lang="en-US" sz="14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6D4C0A-18B5-F947-6855-19296F082836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6382696"/>
            <a:ext cx="0" cy="475307"/>
          </a:xfrm>
          <a:prstGeom prst="line">
            <a:avLst/>
          </a:prstGeom>
          <a:ln w="57150">
            <a:solidFill>
              <a:srgbClr val="2879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19912442-51C8-57D1-295D-DC05303CC1AF}"/>
              </a:ext>
            </a:extLst>
          </p:cNvPr>
          <p:cNvSpPr/>
          <p:nvPr userDrawn="1"/>
        </p:nvSpPr>
        <p:spPr>
          <a:xfrm>
            <a:off x="6023540" y="6310232"/>
            <a:ext cx="144925" cy="144925"/>
          </a:xfrm>
          <a:prstGeom prst="ellipse">
            <a:avLst/>
          </a:prstGeom>
          <a:solidFill>
            <a:srgbClr val="287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2C287E82-8360-73BA-D5D8-A9183CEE32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19344" y="6387902"/>
            <a:ext cx="1321480" cy="3823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953EF7-32CA-79CB-911B-27E9E64C5B7A}"/>
              </a:ext>
            </a:extLst>
          </p:cNvPr>
          <p:cNvSpPr txBox="1"/>
          <p:nvPr userDrawn="1"/>
        </p:nvSpPr>
        <p:spPr>
          <a:xfrm>
            <a:off x="6545237" y="6455158"/>
            <a:ext cx="3037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err="1">
                <a:solidFill>
                  <a:srgbClr val="40404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vita.virginia.gov</a:t>
            </a:r>
            <a:endParaRPr lang="en-US" sz="1200">
              <a:solidFill>
                <a:srgbClr val="40404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873EFF7-D240-103B-8739-5DB0FA04E56F}"/>
              </a:ext>
            </a:extLst>
          </p:cNvPr>
          <p:cNvGrpSpPr/>
          <p:nvPr userDrawn="1"/>
        </p:nvGrpSpPr>
        <p:grpSpPr>
          <a:xfrm>
            <a:off x="193575" y="551543"/>
            <a:ext cx="11800030" cy="6066971"/>
            <a:chOff x="193575" y="551543"/>
            <a:chExt cx="11800030" cy="606697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79468A9-5793-C68A-AF8F-B1347DB903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3575" y="551543"/>
              <a:ext cx="227339" cy="0"/>
            </a:xfrm>
            <a:prstGeom prst="line">
              <a:avLst/>
            </a:prstGeom>
            <a:ln w="19050">
              <a:solidFill>
                <a:srgbClr val="005E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122424D-8900-DE69-70CF-C0CED7B7E224}"/>
                </a:ext>
              </a:extLst>
            </p:cNvPr>
            <p:cNvCxnSpPr/>
            <p:nvPr/>
          </p:nvCxnSpPr>
          <p:spPr>
            <a:xfrm>
              <a:off x="203200" y="551543"/>
              <a:ext cx="0" cy="6066971"/>
            </a:xfrm>
            <a:prstGeom prst="line">
              <a:avLst/>
            </a:prstGeom>
            <a:ln w="19050">
              <a:solidFill>
                <a:srgbClr val="005E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44A2EA7-A09C-2E0E-2576-57E6FF34A3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3575" y="6618514"/>
              <a:ext cx="3184892" cy="0"/>
            </a:xfrm>
            <a:prstGeom prst="line">
              <a:avLst/>
            </a:prstGeom>
            <a:ln w="19050">
              <a:solidFill>
                <a:srgbClr val="005E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4ACE37A-D4B9-5C5F-43B7-6AB9C809E4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08713" y="6613242"/>
              <a:ext cx="3184892" cy="0"/>
            </a:xfrm>
            <a:prstGeom prst="line">
              <a:avLst/>
            </a:prstGeom>
            <a:ln w="19050">
              <a:solidFill>
                <a:srgbClr val="005E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B3982C1-93DD-DF02-8359-956D15224C7F}"/>
                </a:ext>
              </a:extLst>
            </p:cNvPr>
            <p:cNvCxnSpPr/>
            <p:nvPr/>
          </p:nvCxnSpPr>
          <p:spPr>
            <a:xfrm>
              <a:off x="11980715" y="551543"/>
              <a:ext cx="0" cy="6066971"/>
            </a:xfrm>
            <a:prstGeom prst="line">
              <a:avLst/>
            </a:prstGeom>
            <a:ln w="19050">
              <a:solidFill>
                <a:srgbClr val="005E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A4C86FB-1E94-3AED-0C74-E2309559B4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24023" y="551543"/>
              <a:ext cx="169582" cy="0"/>
            </a:xfrm>
            <a:prstGeom prst="line">
              <a:avLst/>
            </a:prstGeom>
            <a:ln w="19050">
              <a:solidFill>
                <a:srgbClr val="005E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FCC791E5-B9E2-CB6D-36B8-9D321D297C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2134" y="384446"/>
            <a:ext cx="7786687" cy="523220"/>
          </a:xfrm>
        </p:spPr>
        <p:txBody>
          <a:bodyPr>
            <a:normAutofit/>
          </a:bodyPr>
          <a:lstStyle>
            <a:lvl1pPr>
              <a:defRPr sz="2800" b="1" i="0">
                <a:solidFill>
                  <a:srgbClr val="105A7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Title (Roboto bold 28pt)</a:t>
            </a:r>
          </a:p>
        </p:txBody>
      </p:sp>
    </p:spTree>
    <p:extLst>
      <p:ext uri="{BB962C8B-B14F-4D97-AF65-F5344CB8AC3E}">
        <p14:creationId xmlns:p14="http://schemas.microsoft.com/office/powerpoint/2010/main" val="3313550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794FFE4-6E9D-0215-09CA-B5D6976200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27954" y="-131988"/>
            <a:ext cx="6798250" cy="71219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3706E4-507A-5984-E70B-ADFB4BC017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contrast="20000"/>
          </a:blip>
          <a:stretch>
            <a:fillRect/>
          </a:stretch>
        </p:blipFill>
        <p:spPr>
          <a:xfrm flipH="1">
            <a:off x="-188884" y="-85725"/>
            <a:ext cx="10281883" cy="702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187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895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18E5AB-6A76-9B41-C9C2-2C20E5045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F19C9-7866-C932-5463-0BAF28814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43144" y="1825625"/>
            <a:ext cx="51106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b="1" u="none" strike="noStrike">
                <a:solidFill>
                  <a:srgbClr val="414042"/>
                </a:solidFill>
                <a:effectLst/>
                <a:latin typeface="Rajdhani" panose="02000000000000000000" pitchFamily="2" charset="77"/>
                <a:cs typeface="Rajdhani" panose="02000000000000000000" pitchFamily="2" charset="77"/>
              </a:rPr>
              <a:t>Title- Rajdhani 36pt</a:t>
            </a:r>
            <a:endParaRPr lang="en-US" sz="1200" b="1">
              <a:solidFill>
                <a:srgbClr val="414042"/>
              </a:solidFill>
              <a:latin typeface="Rajdhani" panose="02000000000000000000" pitchFamily="2" charset="77"/>
              <a:cs typeface="Rajdhani" panose="02000000000000000000" pitchFamily="2" charset="77"/>
            </a:endParaRP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D76A3-FD2F-E598-2AA8-5D7F373DF4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B1F82-4CF7-B14E-A36B-E97882721B01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D54DC-D535-8602-CDBE-CABBEA721D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6B318-614B-EF07-0E40-9050CDF544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3AE36-7C57-5049-A884-C0AA41E6D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17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05A70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920075"/>
        </a:buClr>
        <a:buFont typeface="Arial" panose="020B0604020202020204" pitchFamily="34" charset="0"/>
        <a:buNone/>
        <a:defRPr sz="1800" kern="1200">
          <a:solidFill>
            <a:srgbClr val="414042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20075"/>
        </a:buClr>
        <a:buFont typeface="Arial" panose="020B0604020202020204" pitchFamily="34" charset="0"/>
        <a:buChar char="•"/>
        <a:defRPr sz="2400" kern="1200">
          <a:solidFill>
            <a:srgbClr val="414042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20075"/>
        </a:buClr>
        <a:buFont typeface="Arial" panose="020B0604020202020204" pitchFamily="34" charset="0"/>
        <a:buChar char="•"/>
        <a:defRPr sz="2000" kern="1200">
          <a:solidFill>
            <a:srgbClr val="414042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20075"/>
        </a:buClr>
        <a:buFont typeface="Arial" panose="020B0604020202020204" pitchFamily="34" charset="0"/>
        <a:buChar char="•"/>
        <a:defRPr sz="2000" kern="1200">
          <a:solidFill>
            <a:srgbClr val="414042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20075"/>
        </a:buClr>
        <a:buFont typeface="Arial" panose="020B0604020202020204" pitchFamily="34" charset="0"/>
        <a:buChar char="•"/>
        <a:defRPr sz="2000" kern="1200">
          <a:solidFill>
            <a:srgbClr val="414042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heuxcookbook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0B8F47D-265C-FE4C-5E7E-9CC627CDF1B4}"/>
              </a:ext>
            </a:extLst>
          </p:cNvPr>
          <p:cNvSpPr txBox="1"/>
          <p:nvPr/>
        </p:nvSpPr>
        <p:spPr>
          <a:xfrm>
            <a:off x="1256696" y="3006167"/>
            <a:ext cx="1535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none" strike="noStrike">
                <a:solidFill>
                  <a:schemeClr val="bg1"/>
                </a:solidFill>
                <a:effectLst/>
                <a:latin typeface="Rajdhani" panose="02000000000000000000" pitchFamily="2" charset="77"/>
                <a:cs typeface="Rajdhani" panose="02000000000000000000" pitchFamily="2" charset="77"/>
              </a:rPr>
              <a:t>IMAGE</a:t>
            </a:r>
            <a:endParaRPr lang="en-US" sz="1600">
              <a:solidFill>
                <a:schemeClr val="bg1"/>
              </a:solidFill>
              <a:latin typeface="Rajdhani" panose="02000000000000000000" pitchFamily="2" charset="77"/>
              <a:cs typeface="Rajdhani" panose="02000000000000000000" pitchFamily="2" charset="77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399B764-445D-B882-5C59-0BB35D0677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1700" y="2925456"/>
            <a:ext cx="6506027" cy="103546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latin typeface="Rajdhani"/>
                <a:ea typeface="Roboto"/>
              </a:rPr>
              <a:t>Performing and Utilizing </a:t>
            </a:r>
            <a:br>
              <a:rPr lang="en-US" dirty="0">
                <a:latin typeface="Rajdhani"/>
                <a:ea typeface="Roboto"/>
              </a:rPr>
            </a:br>
            <a:r>
              <a:rPr lang="en-US" dirty="0">
                <a:latin typeface="Rajdhani"/>
                <a:ea typeface="Roboto"/>
              </a:rPr>
              <a:t>User Research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004BB7-1429-4C4D-AB1D-FB87AA645A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9321" y="3965684"/>
            <a:ext cx="5492052" cy="4460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500" dirty="0">
                <a:latin typeface="Rajdhani"/>
                <a:ea typeface="Roboto"/>
              </a:rPr>
              <a:t>Jumpstarting application redesigns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5753969-A3BD-83AF-7FE4-8C330BB699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Roboto"/>
                <a:ea typeface="Roboto"/>
                <a:cs typeface="Roboto"/>
              </a:rPr>
              <a:t>Michelle Pinsky, UX Designer</a:t>
            </a:r>
            <a:endParaRPr lang="en-US" dirty="0">
              <a:cs typeface="Roboto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C737ABC-1A9D-B2EA-B60B-C7E539F4C9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latin typeface="Roboto"/>
                <a:ea typeface="Roboto"/>
                <a:cs typeface="Roboto"/>
              </a:rPr>
              <a:t>August 14,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98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E442CAE-ACCD-8CF0-B47B-AC7E333447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782773"/>
              </p:ext>
            </p:extLst>
          </p:nvPr>
        </p:nvGraphicFramePr>
        <p:xfrm>
          <a:off x="706507" y="1266446"/>
          <a:ext cx="11013357" cy="8473560"/>
        </p:xfrm>
        <a:graphic>
          <a:graphicData uri="http://schemas.openxmlformats.org/drawingml/2006/table">
            <a:tbl>
              <a:tblPr firstRow="1" bandRow="1"/>
              <a:tblGrid>
                <a:gridCol w="11013357">
                  <a:extLst>
                    <a:ext uri="{9D8B030D-6E8A-4147-A177-3AD203B41FA5}">
                      <a16:colId xmlns:a16="http://schemas.microsoft.com/office/drawing/2014/main" val="377280143"/>
                    </a:ext>
                  </a:extLst>
                </a:gridCol>
              </a:tblGrid>
              <a:tr h="33382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531356"/>
                  </a:ext>
                </a:extLst>
              </a:tr>
              <a:tr h="3949072">
                <a:tc>
                  <a:txBody>
                    <a:bodyPr/>
                    <a:lstStyle/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800" b="1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Primary data</a:t>
                      </a:r>
                      <a:r>
                        <a:rPr lang="en-US" sz="18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 is information that is collected through your own, original research efforts.</a:t>
                      </a:r>
                      <a:endParaRPr lang="en-US" dirty="0"/>
                    </a:p>
                    <a:p>
                      <a:pPr marL="742950" marR="0" lvl="1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It is considered the </a:t>
                      </a:r>
                      <a:r>
                        <a:rPr lang="en-US" sz="1800" b="1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gold standard </a:t>
                      </a:r>
                      <a:r>
                        <a:rPr lang="en-US" sz="18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in user research and is generally more accurate and reliable as you have sourced it directly.</a:t>
                      </a:r>
                    </a:p>
                    <a:p>
                      <a:pPr marL="742950" marR="0" lvl="1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It is generally </a:t>
                      </a:r>
                      <a:r>
                        <a:rPr lang="en-US" sz="1800" b="1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more costly and more time intensive.</a:t>
                      </a:r>
                      <a:endParaRPr lang="en-US" sz="1800" b="0" i="0" u="none" strike="noStrike" noProof="0" dirty="0">
                        <a:solidFill>
                          <a:srgbClr val="595959"/>
                        </a:solidFill>
                        <a:effectLst/>
                        <a:latin typeface="Roboto"/>
                      </a:endParaRP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800" b="1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Secondary data</a:t>
                      </a:r>
                      <a:r>
                        <a:rPr lang="en-US" sz="18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 is information that has been collected by someone else.</a:t>
                      </a:r>
                    </a:p>
                    <a:p>
                      <a:pPr marL="742950" marR="0" lvl="1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It is considered as </a:t>
                      </a:r>
                      <a:r>
                        <a:rPr lang="en-US" sz="1800" b="1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supportive data </a:t>
                      </a:r>
                      <a:r>
                        <a:rPr lang="en-US" sz="18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in user research and is generally less accurate and reliable as it is reported second-hand.</a:t>
                      </a:r>
                    </a:p>
                    <a:p>
                      <a:pPr marL="742950" marR="0" lvl="1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It is generally </a:t>
                      </a:r>
                      <a:r>
                        <a:rPr lang="en-US" sz="1800" b="1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more cost-effective and faster.</a:t>
                      </a:r>
                      <a:endParaRPr lang="en-US" sz="1800" b="0" i="0" u="none" strike="noStrike" noProof="0" dirty="0">
                        <a:solidFill>
                          <a:srgbClr val="595959"/>
                        </a:solidFill>
                        <a:effectLst/>
                        <a:latin typeface="Roboto"/>
                      </a:endParaRP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The ideal research process contains </a:t>
                      </a:r>
                      <a:r>
                        <a:rPr lang="en-US" sz="1800" b="1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both primary and secondary data.</a:t>
                      </a: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endParaRPr lang="en-US" sz="1800" b="0" i="0" u="none" strike="noStrike" noProof="0" dirty="0">
                        <a:solidFill>
                          <a:srgbClr val="595959"/>
                        </a:solidFill>
                        <a:effectLst/>
                        <a:latin typeface="Roboto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6408579"/>
                  </a:ext>
                </a:extLst>
              </a:tr>
              <a:tr h="37644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None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5449460"/>
                  </a:ext>
                </a:extLst>
              </a:tr>
              <a:tr h="37644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5115676"/>
                  </a:ext>
                </a:extLst>
              </a:tr>
              <a:tr h="37644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6530167"/>
                  </a:ext>
                </a:extLst>
              </a:tr>
              <a:tr h="37644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6690640"/>
                  </a:ext>
                </a:extLst>
              </a:tr>
              <a:tr h="37644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3207367"/>
                  </a:ext>
                </a:extLst>
              </a:tr>
              <a:tr h="37644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4597781"/>
                  </a:ext>
                </a:extLst>
              </a:tr>
              <a:tr h="37644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1033657"/>
                  </a:ext>
                </a:extLst>
              </a:tr>
              <a:tr h="37644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6567143"/>
                  </a:ext>
                </a:extLst>
              </a:tr>
              <a:tr h="37644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81279351"/>
                  </a:ext>
                </a:extLst>
              </a:tr>
              <a:tr h="37644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5934850"/>
                  </a:ext>
                </a:extLst>
              </a:tr>
            </a:tbl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A4F39F-CA63-468B-200A-6BC9D610BF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dirty="0">
                <a:latin typeface="Roboto"/>
                <a:ea typeface="Roboto"/>
                <a:cs typeface="Roboto"/>
              </a:rPr>
              <a:t>Primary vs. Secondary data</a:t>
            </a:r>
            <a:endParaRPr lang="en-US" dirty="0"/>
          </a:p>
          <a:p>
            <a:endParaRPr lang="en-US"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903289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E442CAE-ACCD-8CF0-B47B-AC7E333447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294980"/>
              </p:ext>
            </p:extLst>
          </p:nvPr>
        </p:nvGraphicFramePr>
        <p:xfrm>
          <a:off x="698731" y="721546"/>
          <a:ext cx="10405607" cy="9326880"/>
        </p:xfrm>
        <a:graphic>
          <a:graphicData uri="http://schemas.openxmlformats.org/drawingml/2006/table">
            <a:tbl>
              <a:tblPr firstRow="1" bandRow="1"/>
              <a:tblGrid>
                <a:gridCol w="10405607">
                  <a:extLst>
                    <a:ext uri="{9D8B030D-6E8A-4147-A177-3AD203B41FA5}">
                      <a16:colId xmlns:a16="http://schemas.microsoft.com/office/drawing/2014/main" val="377280143"/>
                    </a:ext>
                  </a:extLst>
                </a:gridCol>
              </a:tblGrid>
              <a:tr h="1823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531356"/>
                  </a:ext>
                </a:extLst>
              </a:tr>
              <a:tr h="1712704">
                <a:tc>
                  <a:txBody>
                    <a:bodyPr/>
                    <a:lstStyle/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This is data that results in a hard, </a:t>
                      </a:r>
                      <a:r>
                        <a:rPr lang="en-US" sz="1800" b="1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numerical output </a:t>
                      </a:r>
                      <a:r>
                        <a:rPr lang="en-US" sz="18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(e.g. number of participants, % of results, etc.)</a:t>
                      </a: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In user research, quantitative data is generally sourced through (but not limited to):</a:t>
                      </a:r>
                    </a:p>
                    <a:p>
                      <a:pPr marL="742950" marR="0" lvl="1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Surveys</a:t>
                      </a:r>
                    </a:p>
                    <a:p>
                      <a:pPr marL="742950" marR="0" lvl="1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Likert scales (rating something on a scale of 1-5)</a:t>
                      </a:r>
                    </a:p>
                    <a:p>
                      <a:pPr marL="742950" marR="0" lvl="1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Binary questions (yes vs. no)</a:t>
                      </a:r>
                    </a:p>
                    <a:p>
                      <a:pPr marL="742950" marR="0" lvl="1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Time on task</a:t>
                      </a:r>
                    </a:p>
                    <a:p>
                      <a:pPr marL="742950" marR="0" lvl="1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Card sorting</a:t>
                      </a:r>
                    </a:p>
                    <a:p>
                      <a:pPr marL="742950" marR="0" lvl="1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Tree testing</a:t>
                      </a:r>
                    </a:p>
                    <a:p>
                      <a:pPr marL="742950" marR="0" lvl="1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Clustering</a:t>
                      </a:r>
                    </a:p>
                    <a:p>
                      <a:pPr marL="742950" marR="0" lvl="1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Eye tracking and heat maps</a:t>
                      </a: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endParaRPr lang="en-US" sz="1800" b="0" i="0" u="none" strike="noStrike" noProof="0" dirty="0">
                        <a:solidFill>
                          <a:srgbClr val="595959"/>
                        </a:solidFill>
                        <a:effectLst/>
                        <a:latin typeface="Roboto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6408579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None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5449460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5115676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6530167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6690640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3207367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4597781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1033657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6567143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81279351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5934850"/>
                  </a:ext>
                </a:extLst>
              </a:tr>
            </a:tbl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A4F39F-CA63-468B-200A-6BC9D610BF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dirty="0">
                <a:latin typeface="Roboto"/>
                <a:ea typeface="Roboto"/>
                <a:cs typeface="Roboto"/>
              </a:rPr>
              <a:t>Quantitative data</a:t>
            </a:r>
            <a:endParaRPr lang="en-US" dirty="0"/>
          </a:p>
          <a:p>
            <a:endParaRPr lang="en-US"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741851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A4F39F-CA63-468B-200A-6BC9D610BF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dirty="0">
                <a:latin typeface="Roboto"/>
                <a:ea typeface="Roboto"/>
                <a:cs typeface="Roboto"/>
              </a:rPr>
              <a:t>Qualitative data</a:t>
            </a:r>
            <a:endParaRPr lang="en-US" dirty="0"/>
          </a:p>
          <a:p>
            <a:endParaRPr lang="en-US">
              <a:cs typeface="Roboto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0E13F1B-C307-B571-7BAC-93E04148FA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34792"/>
              </p:ext>
            </p:extLst>
          </p:nvPr>
        </p:nvGraphicFramePr>
        <p:xfrm>
          <a:off x="675404" y="978138"/>
          <a:ext cx="10405607" cy="9098280"/>
        </p:xfrm>
        <a:graphic>
          <a:graphicData uri="http://schemas.openxmlformats.org/drawingml/2006/table">
            <a:tbl>
              <a:tblPr firstRow="1" bandRow="1"/>
              <a:tblGrid>
                <a:gridCol w="10405607">
                  <a:extLst>
                    <a:ext uri="{9D8B030D-6E8A-4147-A177-3AD203B41FA5}">
                      <a16:colId xmlns:a16="http://schemas.microsoft.com/office/drawing/2014/main" val="377280143"/>
                    </a:ext>
                  </a:extLst>
                </a:gridCol>
              </a:tblGrid>
              <a:tr h="1823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531356"/>
                  </a:ext>
                </a:extLst>
              </a:tr>
              <a:tr h="1712704">
                <a:tc>
                  <a:txBody>
                    <a:bodyPr/>
                    <a:lstStyle/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This is data that results in </a:t>
                      </a:r>
                      <a:r>
                        <a:rPr lang="en-US" sz="1800" b="1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a non-numerical output </a:t>
                      </a:r>
                      <a:r>
                        <a:rPr lang="en-US" sz="18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and helps researchers understand </a:t>
                      </a:r>
                      <a:r>
                        <a:rPr lang="en-US" sz="1800" b="1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user attitudes, beliefs, thoughts, feelings, and generally "what makes someone tick."</a:t>
                      </a:r>
                      <a:endParaRPr lang="en-US" sz="1800" b="0" i="0" u="none" strike="noStrike" noProof="0" dirty="0">
                        <a:solidFill>
                          <a:srgbClr val="595959"/>
                        </a:solidFill>
                        <a:effectLst/>
                        <a:latin typeface="Roboto"/>
                      </a:endParaRP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In user research, qualitative data is generally sourced through (but not limited to):</a:t>
                      </a:r>
                    </a:p>
                    <a:p>
                      <a:pPr marL="742950" marR="0" lvl="1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Diary studies</a:t>
                      </a:r>
                    </a:p>
                    <a:p>
                      <a:pPr marL="742950" marR="0" lvl="1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Moderated and unmoderated interviews</a:t>
                      </a:r>
                    </a:p>
                    <a:p>
                      <a:pPr marL="742950" marR="0" lvl="1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Focus groups</a:t>
                      </a:r>
                    </a:p>
                    <a:p>
                      <a:pPr marL="742950" marR="0" lvl="1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Observation</a:t>
                      </a:r>
                    </a:p>
                    <a:p>
                      <a:pPr marL="742950" marR="0" lvl="1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Open-ended survey questions</a:t>
                      </a:r>
                    </a:p>
                    <a:p>
                      <a:pPr marL="742950" marR="0" lvl="1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Text analysis and coding</a:t>
                      </a:r>
                    </a:p>
                    <a:p>
                      <a:pPr marL="742950" marR="0" lvl="1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endParaRPr lang="en-US" sz="1800" b="0" i="0" u="none" strike="noStrike" noProof="0" dirty="0">
                        <a:solidFill>
                          <a:srgbClr val="595959"/>
                        </a:solidFill>
                        <a:effectLst/>
                        <a:latin typeface="Roboto"/>
                      </a:endParaRP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endParaRPr lang="en-US" sz="1800" b="0" i="0" u="none" strike="noStrike" noProof="0" dirty="0">
                        <a:solidFill>
                          <a:srgbClr val="595959"/>
                        </a:solidFill>
                        <a:effectLst/>
                        <a:latin typeface="Roboto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6408579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None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5449460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5115676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6530167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6690640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3207367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4597781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1033657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6567143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81279351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5934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262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A4F39F-CA63-468B-200A-6BC9D610BF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dirty="0">
                <a:latin typeface="Roboto"/>
                <a:ea typeface="Roboto"/>
                <a:cs typeface="Roboto"/>
              </a:rPr>
              <a:t>Thick data: Telling a story</a:t>
            </a:r>
            <a:endParaRPr lang="en-US" dirty="0"/>
          </a:p>
          <a:p>
            <a:endParaRPr lang="en-US">
              <a:cs typeface="Roboto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0E13F1B-C307-B571-7BAC-93E04148FA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380949"/>
              </p:ext>
            </p:extLst>
          </p:nvPr>
        </p:nvGraphicFramePr>
        <p:xfrm>
          <a:off x="675404" y="1048117"/>
          <a:ext cx="10405607" cy="8823960"/>
        </p:xfrm>
        <a:graphic>
          <a:graphicData uri="http://schemas.openxmlformats.org/drawingml/2006/table">
            <a:tbl>
              <a:tblPr firstRow="1" bandRow="1"/>
              <a:tblGrid>
                <a:gridCol w="10405607">
                  <a:extLst>
                    <a:ext uri="{9D8B030D-6E8A-4147-A177-3AD203B41FA5}">
                      <a16:colId xmlns:a16="http://schemas.microsoft.com/office/drawing/2014/main" val="377280143"/>
                    </a:ext>
                  </a:extLst>
                </a:gridCol>
              </a:tblGrid>
              <a:tr h="1823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531356"/>
                  </a:ext>
                </a:extLst>
              </a:tr>
              <a:tr h="1712704">
                <a:tc>
                  <a:txBody>
                    <a:bodyPr/>
                    <a:lstStyle/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800" b="1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Quantitative data + qualitative data = thick data</a:t>
                      </a: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You need thick data to form a </a:t>
                      </a:r>
                      <a:r>
                        <a:rPr lang="en-US" sz="1800" b="1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complete picture of your user needs.</a:t>
                      </a: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This allows you to report back:</a:t>
                      </a:r>
                      <a:endParaRPr lang="en-US" sz="1800" b="1" i="0" u="none" strike="noStrike" noProof="0" dirty="0">
                        <a:solidFill>
                          <a:srgbClr val="595959"/>
                        </a:solidFill>
                        <a:effectLst/>
                        <a:latin typeface="Roboto"/>
                      </a:endParaRPr>
                    </a:p>
                    <a:p>
                      <a:pPr marL="742950" marR="0" lvl="1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How people feel </a:t>
                      </a:r>
                      <a:r>
                        <a:rPr lang="en-US" sz="1800" b="1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and </a:t>
                      </a:r>
                      <a:r>
                        <a:rPr lang="en-US" sz="18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how many people feel that way</a:t>
                      </a:r>
                    </a:p>
                    <a:p>
                      <a:pPr marL="742950" marR="0" lvl="1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How people interact </a:t>
                      </a:r>
                      <a:r>
                        <a:rPr lang="en-US" sz="1800" b="1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and </a:t>
                      </a:r>
                      <a:r>
                        <a:rPr lang="en-US" sz="18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how many interacted that way</a:t>
                      </a:r>
                    </a:p>
                    <a:p>
                      <a:pPr marL="742950" marR="0" lvl="1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Whether something was difficult or easy </a:t>
                      </a:r>
                      <a:r>
                        <a:rPr lang="en-US" sz="1800" b="1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and </a:t>
                      </a:r>
                      <a:r>
                        <a:rPr lang="en-US" sz="18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why people felt that way</a:t>
                      </a:r>
                    </a:p>
                    <a:p>
                      <a:pPr marL="742950" marR="0" lvl="1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What pain points were </a:t>
                      </a:r>
                      <a:r>
                        <a:rPr lang="en-US" sz="1800" b="1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and </a:t>
                      </a:r>
                      <a:r>
                        <a:rPr lang="en-US" sz="18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why they were pain points</a:t>
                      </a:r>
                    </a:p>
                    <a:p>
                      <a:pPr marL="742950" marR="0" lvl="1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What features might be desired </a:t>
                      </a:r>
                      <a:r>
                        <a:rPr lang="en-US" sz="1800" b="1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and </a:t>
                      </a:r>
                      <a:r>
                        <a:rPr lang="en-US" sz="18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why they are important</a:t>
                      </a:r>
                    </a:p>
                    <a:p>
                      <a:pPr marL="742950" marR="0" lvl="1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endParaRPr lang="en-US" sz="1800" b="0" i="0" u="none" strike="noStrike" noProof="0" dirty="0">
                        <a:solidFill>
                          <a:srgbClr val="595959"/>
                        </a:solidFill>
                        <a:effectLst/>
                        <a:latin typeface="Roboto"/>
                      </a:endParaRP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endParaRPr lang="en-US" sz="1800" b="0" i="0" u="none" strike="noStrike" noProof="0" dirty="0">
                        <a:solidFill>
                          <a:srgbClr val="595959"/>
                        </a:solidFill>
                        <a:effectLst/>
                        <a:latin typeface="Roboto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6408579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None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5449460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5115676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6530167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6690640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3207367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4597781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1033657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6567143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81279351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5934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1720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1858B-8C38-E865-2130-2CBB7791C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301F4-DAB8-0996-0CA9-FC66815277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5775" y="2318884"/>
            <a:ext cx="9794875" cy="1897062"/>
          </a:xfrm>
        </p:spPr>
        <p:txBody>
          <a:bodyPr rtlCol="0">
            <a:noAutofit/>
          </a:bodyPr>
          <a:lstStyle/>
          <a:p>
            <a:r>
              <a:rPr lang="en-US" sz="7200" dirty="0">
                <a:solidFill>
                  <a:srgbClr val="005E6E"/>
                </a:solidFill>
                <a:latin typeface="Rajdhani"/>
                <a:ea typeface="Roboto"/>
              </a:rPr>
              <a:t>How to Use</a:t>
            </a:r>
            <a:br>
              <a:rPr lang="en-US" sz="7200" dirty="0">
                <a:solidFill>
                  <a:srgbClr val="005E6E"/>
                </a:solidFill>
                <a:latin typeface="Rajdhani"/>
                <a:ea typeface="Roboto"/>
              </a:rPr>
            </a:br>
            <a:r>
              <a:rPr lang="en-US" sz="7200" dirty="0">
                <a:solidFill>
                  <a:srgbClr val="005E6E"/>
                </a:solidFill>
                <a:latin typeface="Rajdhani"/>
                <a:ea typeface="Roboto"/>
              </a:rPr>
              <a:t>User Research</a:t>
            </a:r>
            <a:br>
              <a:rPr lang="en-US" sz="7200" dirty="0">
                <a:solidFill>
                  <a:srgbClr val="005E6E"/>
                </a:solidFill>
                <a:latin typeface="Rajdhani"/>
                <a:ea typeface="Roboto"/>
              </a:rPr>
            </a:br>
            <a:r>
              <a:rPr lang="en-US" sz="7200" dirty="0">
                <a:solidFill>
                  <a:srgbClr val="005E6E"/>
                </a:solidFill>
                <a:latin typeface="Rajdhani"/>
                <a:ea typeface="Roboto"/>
              </a:rPr>
              <a:t>for Your Next</a:t>
            </a:r>
            <a:br>
              <a:rPr lang="en-US" sz="7200" dirty="0">
                <a:solidFill>
                  <a:srgbClr val="005E6E"/>
                </a:solidFill>
                <a:latin typeface="Rajdhani"/>
                <a:ea typeface="Roboto"/>
              </a:rPr>
            </a:br>
            <a:r>
              <a:rPr lang="en-US" sz="7200" dirty="0">
                <a:solidFill>
                  <a:srgbClr val="005E6E"/>
                </a:solidFill>
                <a:latin typeface="Rajdhani"/>
                <a:ea typeface="Roboto"/>
              </a:rPr>
              <a:t>Project</a:t>
            </a:r>
            <a:endParaRPr lang="en-US" sz="7200" dirty="0">
              <a:solidFill>
                <a:srgbClr val="005E6E"/>
              </a:solidFill>
              <a:latin typeface="Rajdhan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36C8AC3-38C5-6443-9254-29A4B2E5B17C}"/>
              </a:ext>
            </a:extLst>
          </p:cNvPr>
          <p:cNvSpPr txBox="1">
            <a:spLocks/>
          </p:cNvSpPr>
          <p:nvPr/>
        </p:nvSpPr>
        <p:spPr>
          <a:xfrm>
            <a:off x="487011" y="766244"/>
            <a:ext cx="6714565" cy="6582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endParaRPr lang="en-US" sz="4000">
              <a:solidFill>
                <a:srgbClr val="920075"/>
              </a:solidFill>
              <a:latin typeface="Roboto Medium"/>
              <a:ea typeface="Roboto Medium"/>
              <a:cs typeface="Roboto Medium"/>
            </a:endParaRPr>
          </a:p>
        </p:txBody>
      </p:sp>
    </p:spTree>
    <p:extLst>
      <p:ext uri="{BB962C8B-B14F-4D97-AF65-F5344CB8AC3E}">
        <p14:creationId xmlns:p14="http://schemas.microsoft.com/office/powerpoint/2010/main" val="480811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E442CAE-ACCD-8CF0-B47B-AC7E333447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359533"/>
              </p:ext>
            </p:extLst>
          </p:nvPr>
        </p:nvGraphicFramePr>
        <p:xfrm>
          <a:off x="722058" y="776589"/>
          <a:ext cx="10912274" cy="8823960"/>
        </p:xfrm>
        <a:graphic>
          <a:graphicData uri="http://schemas.openxmlformats.org/drawingml/2006/table">
            <a:tbl>
              <a:tblPr firstRow="1" bandRow="1"/>
              <a:tblGrid>
                <a:gridCol w="10912274">
                  <a:extLst>
                    <a:ext uri="{9D8B030D-6E8A-4147-A177-3AD203B41FA5}">
                      <a16:colId xmlns:a16="http://schemas.microsoft.com/office/drawing/2014/main" val="377280143"/>
                    </a:ext>
                  </a:extLst>
                </a:gridCol>
              </a:tblGrid>
              <a:tr h="1823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531356"/>
                  </a:ext>
                </a:extLst>
              </a:tr>
              <a:tr h="1712704">
                <a:tc>
                  <a:txBody>
                    <a:bodyPr/>
                    <a:lstStyle/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Start with a </a:t>
                      </a:r>
                      <a:r>
                        <a:rPr lang="en-US" sz="1800" b="1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kick-off meeting.</a:t>
                      </a: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Discuss what the goals of your project are.</a:t>
                      </a:r>
                      <a:endParaRPr lang="en-US" sz="1800" b="1" i="0" u="none" strike="noStrike" noProof="0" dirty="0">
                        <a:solidFill>
                          <a:srgbClr val="595959"/>
                        </a:solidFill>
                        <a:effectLst/>
                        <a:latin typeface="Roboto"/>
                      </a:endParaRPr>
                    </a:p>
                    <a:p>
                      <a:pPr marL="742950" marR="0" lvl="1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Not just, "The output is a website," but rather, </a:t>
                      </a:r>
                      <a:r>
                        <a:rPr lang="en-US" sz="1800" b="1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"Users should accomplish X."</a:t>
                      </a:r>
                    </a:p>
                    <a:p>
                      <a:pPr marL="742950" marR="0" lvl="1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For example: You want to redesign a website. You should ask your team:</a:t>
                      </a:r>
                    </a:p>
                    <a:p>
                      <a:pPr marL="1200150" marR="0" lvl="2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Why are we redesigning the website?</a:t>
                      </a:r>
                    </a:p>
                    <a:p>
                      <a:pPr marL="1200150" marR="0" lvl="2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How do we want our users to benefit from the redesign?</a:t>
                      </a:r>
                    </a:p>
                    <a:p>
                      <a:pPr marL="1200150" marR="0" lvl="2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How do we want our agency to benefit from the redesign?</a:t>
                      </a:r>
                    </a:p>
                    <a:p>
                      <a:pPr marL="1200150" marR="0" lvl="2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What data do we already have?</a:t>
                      </a:r>
                    </a:p>
                    <a:p>
                      <a:pPr marL="742950" marR="0" lvl="1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endParaRPr lang="en-US" sz="1800" b="0" i="0" u="none" strike="noStrike" noProof="0" dirty="0">
                        <a:solidFill>
                          <a:srgbClr val="595959"/>
                        </a:solidFill>
                        <a:effectLst/>
                        <a:latin typeface="Roboto"/>
                      </a:endParaRP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endParaRPr lang="en-US" sz="1800" b="0" i="0" u="none" strike="noStrike" noProof="0" dirty="0">
                        <a:solidFill>
                          <a:srgbClr val="595959"/>
                        </a:solidFill>
                        <a:effectLst/>
                        <a:latin typeface="Roboto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6408579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None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5449460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5115676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6530167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6690640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3207367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4597781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1033657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6567143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81279351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5934850"/>
                  </a:ext>
                </a:extLst>
              </a:tr>
            </a:tbl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A4F39F-CA63-468B-200A-6BC9D610BF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dirty="0">
                <a:latin typeface="Roboto"/>
                <a:ea typeface="Roboto"/>
                <a:cs typeface="Roboto"/>
              </a:rPr>
              <a:t>Defining your goals</a:t>
            </a:r>
            <a:endParaRPr lang="en-US" dirty="0"/>
          </a:p>
          <a:p>
            <a:endParaRPr lang="en-US"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322929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E442CAE-ACCD-8CF0-B47B-AC7E333447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06486"/>
              </p:ext>
            </p:extLst>
          </p:nvPr>
        </p:nvGraphicFramePr>
        <p:xfrm>
          <a:off x="722058" y="776589"/>
          <a:ext cx="10912274" cy="9646920"/>
        </p:xfrm>
        <a:graphic>
          <a:graphicData uri="http://schemas.openxmlformats.org/drawingml/2006/table">
            <a:tbl>
              <a:tblPr firstRow="1" bandRow="1"/>
              <a:tblGrid>
                <a:gridCol w="10912274">
                  <a:extLst>
                    <a:ext uri="{9D8B030D-6E8A-4147-A177-3AD203B41FA5}">
                      <a16:colId xmlns:a16="http://schemas.microsoft.com/office/drawing/2014/main" val="377280143"/>
                    </a:ext>
                  </a:extLst>
                </a:gridCol>
              </a:tblGrid>
              <a:tr h="1823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531356"/>
                  </a:ext>
                </a:extLst>
              </a:tr>
              <a:tr h="1712704">
                <a:tc>
                  <a:txBody>
                    <a:bodyPr/>
                    <a:lstStyle/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Based on the answers from the question you asked in the kick off meeting, you will create a </a:t>
                      </a:r>
                      <a:r>
                        <a:rPr lang="en-US" sz="1800" b="1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user testing plan.</a:t>
                      </a:r>
                      <a:r>
                        <a:rPr lang="en-US" sz="18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 This is a document that holds </a:t>
                      </a:r>
                      <a:r>
                        <a:rPr lang="en-US" sz="1800" b="1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all the information you will need to collect research.</a:t>
                      </a:r>
                      <a:endParaRPr lang="en-US" dirty="0"/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Start with your overarching goal and then break it down. Following our previous example, this would look like:</a:t>
                      </a:r>
                      <a:endParaRPr lang="en-US" sz="1800" b="1" i="0" u="none" strike="noStrike" noProof="0" dirty="0">
                        <a:solidFill>
                          <a:srgbClr val="595959"/>
                        </a:solidFill>
                        <a:effectLst/>
                        <a:latin typeface="Roboto"/>
                      </a:endParaRPr>
                    </a:p>
                    <a:p>
                      <a:pPr marL="742950" marR="0" lvl="1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We want to redesign the VITA website so we can highlight the most-commonly used items and make them easier to find.</a:t>
                      </a:r>
                    </a:p>
                    <a:p>
                      <a:pPr marL="1200150" marR="0" lvl="2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Therefore we need to find out:</a:t>
                      </a:r>
                    </a:p>
                    <a:p>
                      <a:pPr marL="1657350" marR="0" lvl="3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What users are most often using the site for</a:t>
                      </a:r>
                    </a:p>
                    <a:p>
                      <a:pPr marL="1657350" marR="0" lvl="3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How users are finding those items (or if they event are)</a:t>
                      </a:r>
                    </a:p>
                    <a:p>
                      <a:pPr marL="1657350" marR="0" lvl="3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What obstacles are they encountering in finding those items</a:t>
                      </a:r>
                    </a:p>
                    <a:p>
                      <a:pPr marL="1657350" marR="0" lvl="3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Is the site currently meeting those needs now?</a:t>
                      </a:r>
                    </a:p>
                    <a:p>
                      <a:pPr marL="742950" marR="0" lvl="1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endParaRPr lang="en-US" sz="1800" b="0" i="0" u="none" strike="noStrike" noProof="0" dirty="0">
                        <a:solidFill>
                          <a:srgbClr val="595959"/>
                        </a:solidFill>
                        <a:effectLst/>
                        <a:latin typeface="Roboto"/>
                      </a:endParaRP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endParaRPr lang="en-US" sz="1800" b="0" i="0" u="none" strike="noStrike" noProof="0" dirty="0">
                        <a:solidFill>
                          <a:srgbClr val="595959"/>
                        </a:solidFill>
                        <a:effectLst/>
                        <a:latin typeface="Roboto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6408579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None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5449460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5115676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6530167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6690640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3207367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4597781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1033657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6567143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81279351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5934850"/>
                  </a:ext>
                </a:extLst>
              </a:tr>
            </a:tbl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A4F39F-CA63-468B-200A-6BC9D610BF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dirty="0">
                <a:latin typeface="Roboto"/>
                <a:ea typeface="Roboto"/>
                <a:cs typeface="Roboto"/>
              </a:rPr>
              <a:t>Creating your testing plan</a:t>
            </a:r>
            <a:endParaRPr lang="en-US" dirty="0"/>
          </a:p>
          <a:p>
            <a:endParaRPr lang="en-US"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716310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E442CAE-ACCD-8CF0-B47B-AC7E333447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379602"/>
              </p:ext>
            </p:extLst>
          </p:nvPr>
        </p:nvGraphicFramePr>
        <p:xfrm>
          <a:off x="722058" y="776589"/>
          <a:ext cx="10912274" cy="8823960"/>
        </p:xfrm>
        <a:graphic>
          <a:graphicData uri="http://schemas.openxmlformats.org/drawingml/2006/table">
            <a:tbl>
              <a:tblPr firstRow="1" bandRow="1"/>
              <a:tblGrid>
                <a:gridCol w="10912274">
                  <a:extLst>
                    <a:ext uri="{9D8B030D-6E8A-4147-A177-3AD203B41FA5}">
                      <a16:colId xmlns:a16="http://schemas.microsoft.com/office/drawing/2014/main" val="377280143"/>
                    </a:ext>
                  </a:extLst>
                </a:gridCol>
              </a:tblGrid>
              <a:tr h="1823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531356"/>
                  </a:ext>
                </a:extLst>
              </a:tr>
              <a:tr h="1712704">
                <a:tc>
                  <a:txBody>
                    <a:bodyPr/>
                    <a:lstStyle/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Once you have these smaller questions, you will choose a research task for users to complete.</a:t>
                      </a:r>
                      <a:endParaRPr lang="en-US" dirty="0"/>
                    </a:p>
                    <a:p>
                      <a:pPr marL="742950" marR="0" lvl="1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Check out </a:t>
                      </a:r>
                      <a:r>
                        <a:rPr lang="en-US" sz="1800" b="1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  <a:hlinkClick r:id="rId3"/>
                        </a:rPr>
                        <a:t>The UX Cookbook</a:t>
                      </a:r>
                      <a:r>
                        <a:rPr lang="en-US" sz="1800" b="1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 </a:t>
                      </a:r>
                      <a:r>
                        <a:rPr lang="en-US" sz="18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for a bunch of tasks and methods you can use to gather data!</a:t>
                      </a: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Your testing plan should also include:</a:t>
                      </a:r>
                    </a:p>
                    <a:p>
                      <a:pPr marL="742950" marR="0" lvl="1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How many people you plan to test with (saturation is generally considered reached at 5-7 users)</a:t>
                      </a:r>
                    </a:p>
                    <a:p>
                      <a:pPr marL="742950" marR="0" lvl="1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The user demographics</a:t>
                      </a:r>
                    </a:p>
                    <a:p>
                      <a:pPr marL="742950" marR="0" lvl="1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The questions and/or interview script you intend to ask</a:t>
                      </a:r>
                    </a:p>
                    <a:p>
                      <a:pPr marL="742950" marR="0" lvl="1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The date you plan to test</a:t>
                      </a:r>
                    </a:p>
                    <a:p>
                      <a:pPr marL="742950" marR="0" lvl="1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Any legal documentation you may need (NDA, etc.)</a:t>
                      </a:r>
                    </a:p>
                    <a:p>
                      <a:pPr marL="742950" marR="0" lvl="1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endParaRPr lang="en-US" sz="1800" b="0" i="0" u="none" strike="noStrike" noProof="0" dirty="0">
                        <a:solidFill>
                          <a:srgbClr val="595959"/>
                        </a:solidFill>
                        <a:effectLst/>
                        <a:latin typeface="Roboto"/>
                      </a:endParaRP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endParaRPr lang="en-US" sz="1800" b="0" i="0" u="none" strike="noStrike" noProof="0" dirty="0">
                        <a:solidFill>
                          <a:srgbClr val="595959"/>
                        </a:solidFill>
                        <a:effectLst/>
                        <a:latin typeface="Roboto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6408579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None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5449460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5115676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6530167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6690640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3207367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4597781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1033657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6567143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81279351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5934850"/>
                  </a:ext>
                </a:extLst>
              </a:tr>
            </a:tbl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A4F39F-CA63-468B-200A-6BC9D610BF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dirty="0">
                <a:latin typeface="Roboto"/>
                <a:ea typeface="Roboto"/>
                <a:cs typeface="Roboto"/>
              </a:rPr>
              <a:t>Creating your testing plan</a:t>
            </a:r>
            <a:endParaRPr lang="en-US" dirty="0"/>
          </a:p>
          <a:p>
            <a:endParaRPr lang="en-US"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468778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E442CAE-ACCD-8CF0-B47B-AC7E333447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356558"/>
              </p:ext>
            </p:extLst>
          </p:nvPr>
        </p:nvGraphicFramePr>
        <p:xfrm>
          <a:off x="698731" y="652181"/>
          <a:ext cx="10912274" cy="10759440"/>
        </p:xfrm>
        <a:graphic>
          <a:graphicData uri="http://schemas.openxmlformats.org/drawingml/2006/table">
            <a:tbl>
              <a:tblPr firstRow="1" bandRow="1"/>
              <a:tblGrid>
                <a:gridCol w="10912274">
                  <a:extLst>
                    <a:ext uri="{9D8B030D-6E8A-4147-A177-3AD203B41FA5}">
                      <a16:colId xmlns:a16="http://schemas.microsoft.com/office/drawing/2014/main" val="377280143"/>
                    </a:ext>
                  </a:extLst>
                </a:gridCol>
              </a:tblGrid>
              <a:tr h="1823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531356"/>
                  </a:ext>
                </a:extLst>
              </a:tr>
              <a:tr h="1712704">
                <a:tc>
                  <a:txBody>
                    <a:bodyPr/>
                    <a:lstStyle/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4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As a testing moderator you should keep in mind:</a:t>
                      </a:r>
                    </a:p>
                    <a:p>
                      <a:pPr marL="742950" marR="0" lvl="1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400" b="1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Do not </a:t>
                      </a:r>
                      <a:r>
                        <a:rPr lang="en-US" sz="14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ask leading questions (</a:t>
                      </a:r>
                      <a:r>
                        <a:rPr lang="en-US" sz="1400" b="0" i="0" u="none" strike="noStrike" noProof="0" dirty="0" err="1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eg.</a:t>
                      </a:r>
                      <a:r>
                        <a:rPr lang="en-US" sz="14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 "Why do you think this would help you?").</a:t>
                      </a:r>
                    </a:p>
                    <a:p>
                      <a:pPr marL="742950" marR="0" lvl="1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4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Unless you are looking specifically for binary data, </a:t>
                      </a:r>
                      <a:r>
                        <a:rPr lang="en-US" sz="1400" b="1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do not</a:t>
                      </a:r>
                      <a:r>
                        <a:rPr lang="en-US" sz="14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 ask only yes or no questions.</a:t>
                      </a:r>
                    </a:p>
                    <a:p>
                      <a:pPr marL="742950" marR="0" lvl="1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400" b="1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Do not </a:t>
                      </a:r>
                      <a:r>
                        <a:rPr lang="en-US" sz="14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reveal any information about the test contents ahead of time to avoid influence.</a:t>
                      </a:r>
                    </a:p>
                    <a:p>
                      <a:pPr marL="742950" marR="0" lvl="1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400" b="1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Do not </a:t>
                      </a:r>
                      <a:r>
                        <a:rPr lang="en-US" sz="14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reveal how other users answered.</a:t>
                      </a:r>
                    </a:p>
                    <a:p>
                      <a:pPr marL="742950" marR="0" lvl="1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400" b="1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Do </a:t>
                      </a:r>
                      <a:r>
                        <a:rPr lang="en-US" sz="14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recruit real world participants and not just your family or cube neighbor.</a:t>
                      </a:r>
                    </a:p>
                    <a:p>
                      <a:pPr marL="742950" marR="0" lvl="1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400" b="1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Do </a:t>
                      </a:r>
                      <a:r>
                        <a:rPr lang="en-US" sz="14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go off script to ask follow-up questions.</a:t>
                      </a:r>
                    </a:p>
                    <a:p>
                      <a:pPr marL="742950" marR="0" lvl="1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400" b="1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Do </a:t>
                      </a:r>
                      <a:r>
                        <a:rPr lang="en-US" sz="14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keep to a time block and respect it.</a:t>
                      </a:r>
                    </a:p>
                    <a:p>
                      <a:pPr marL="742950" marR="0" lvl="1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400" b="1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Do </a:t>
                      </a:r>
                      <a:r>
                        <a:rPr lang="en-US" sz="14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offer compensation.</a:t>
                      </a:r>
                    </a:p>
                    <a:p>
                      <a:pPr marL="742950" marR="0" lvl="1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400" b="1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Do </a:t>
                      </a:r>
                      <a:r>
                        <a:rPr lang="en-US" sz="14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set up a testing scenario to give users context</a:t>
                      </a:r>
                    </a:p>
                    <a:p>
                      <a:pPr marL="742950" marR="0" lvl="1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400" b="1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Use focus groups sparingly</a:t>
                      </a:r>
                      <a:r>
                        <a:rPr lang="en-US" sz="14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. The more people together, the higher the rate of influence becomes.</a:t>
                      </a: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1400" b="1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Big hint: </a:t>
                      </a:r>
                      <a:r>
                        <a:rPr lang="en-US" sz="14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We at VITA provide UserTesting.com free of charge to all state agencies to conduct research with! Set up a meeting with Michelle and Anna to get started!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  <a:p>
                      <a:pPr marL="742950" marR="0" lvl="1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endParaRPr lang="en-US" sz="1400" b="0" i="0" u="none" strike="noStrike" noProof="0" dirty="0">
                        <a:solidFill>
                          <a:srgbClr val="595959"/>
                        </a:solidFill>
                        <a:effectLst/>
                        <a:latin typeface="Roboto"/>
                      </a:endParaRPr>
                    </a:p>
                    <a:p>
                      <a:pPr marL="742950" marR="0" lvl="1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endParaRPr lang="en-US" sz="1800" b="0" i="0" u="none" strike="noStrike" noProof="0" dirty="0">
                        <a:solidFill>
                          <a:srgbClr val="595959"/>
                        </a:solidFill>
                        <a:effectLst/>
                        <a:latin typeface="Roboto"/>
                      </a:endParaRP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endParaRPr lang="en-US" sz="1800" b="0" i="0" u="none" strike="noStrike" noProof="0" dirty="0">
                        <a:solidFill>
                          <a:srgbClr val="595959"/>
                        </a:solidFill>
                        <a:effectLst/>
                        <a:latin typeface="Roboto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6408579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None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5449460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5115676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6530167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6690640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3207367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4597781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1033657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6567143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81279351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5934850"/>
                  </a:ext>
                </a:extLst>
              </a:tr>
            </a:tbl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A4F39F-CA63-468B-200A-6BC9D610BF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>
                <a:latin typeface="Roboto"/>
                <a:ea typeface="Roboto"/>
                <a:cs typeface="Roboto"/>
              </a:rPr>
              <a:t>Running your test</a:t>
            </a:r>
            <a:endParaRPr lang="en-US" dirty="0"/>
          </a:p>
          <a:p>
            <a:endParaRPr lang="en-US"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471373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E442CAE-ACCD-8CF0-B47B-AC7E333447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06709"/>
              </p:ext>
            </p:extLst>
          </p:nvPr>
        </p:nvGraphicFramePr>
        <p:xfrm>
          <a:off x="722058" y="776589"/>
          <a:ext cx="10912274" cy="10881360"/>
        </p:xfrm>
        <a:graphic>
          <a:graphicData uri="http://schemas.openxmlformats.org/drawingml/2006/table">
            <a:tbl>
              <a:tblPr firstRow="1" bandRow="1"/>
              <a:tblGrid>
                <a:gridCol w="10912274">
                  <a:extLst>
                    <a:ext uri="{9D8B030D-6E8A-4147-A177-3AD203B41FA5}">
                      <a16:colId xmlns:a16="http://schemas.microsoft.com/office/drawing/2014/main" val="377280143"/>
                    </a:ext>
                  </a:extLst>
                </a:gridCol>
              </a:tblGrid>
              <a:tr h="1823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531356"/>
                  </a:ext>
                </a:extLst>
              </a:tr>
              <a:tr h="1712704">
                <a:tc>
                  <a:txBody>
                    <a:bodyPr/>
                    <a:lstStyle/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After you have all the data, there are a bunch of ways to synthesize it to extract valuable insights.</a:t>
                      </a:r>
                      <a:endParaRPr lang="en-US" dirty="0"/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Set aside anywhere from 2-8 hours to go through it all, depending on the size of your testing group.</a:t>
                      </a: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A good place to start is by:</a:t>
                      </a:r>
                    </a:p>
                    <a:p>
                      <a:pPr marL="742950" marR="0" lvl="1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Taking notes and recording the session</a:t>
                      </a:r>
                    </a:p>
                    <a:p>
                      <a:pPr marL="742950" marR="0" lvl="1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Transcribing any audio</a:t>
                      </a:r>
                    </a:p>
                    <a:p>
                      <a:pPr marL="742950" marR="0" lvl="1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Putting any notes in one place (such as a whiteboard with sticky notes) and then grouping them together (affinity diagram)</a:t>
                      </a:r>
                    </a:p>
                    <a:p>
                      <a:pPr marL="742950" marR="0" lvl="1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Taking notes of anything actionable ("I could not find X.")</a:t>
                      </a:r>
                    </a:p>
                    <a:p>
                      <a:pPr marL="742950" marR="0" lvl="1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Noting any recurring trends ("Multiple users encountered an error after clicking...")</a:t>
                      </a: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Remember, artifacts such personas and journey maps are just </a:t>
                      </a:r>
                      <a:r>
                        <a:rPr lang="en-US" sz="1800" b="0" i="1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possible </a:t>
                      </a:r>
                      <a:r>
                        <a:rPr lang="en-US" sz="18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Roboto"/>
                        </a:rPr>
                        <a:t>outputs of data, not a rule. They are only tools used to get somewhere. If the tool doesn't fit, you don't have to use it.</a:t>
                      </a:r>
                    </a:p>
                    <a:p>
                      <a:pPr marL="742950" marR="0" lvl="1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endParaRPr lang="en-US" sz="1800" b="0" i="0" u="none" strike="noStrike" noProof="0" dirty="0">
                        <a:solidFill>
                          <a:srgbClr val="595959"/>
                        </a:solidFill>
                        <a:effectLst/>
                        <a:latin typeface="Roboto"/>
                      </a:endParaRP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endParaRPr lang="en-US" sz="1800" b="0" i="0" u="none" strike="noStrike" noProof="0" dirty="0">
                        <a:solidFill>
                          <a:srgbClr val="595959"/>
                        </a:solidFill>
                        <a:effectLst/>
                        <a:latin typeface="Roboto"/>
                      </a:endParaRPr>
                    </a:p>
                    <a:p>
                      <a:pPr marL="742950" marR="0" lvl="1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endParaRPr lang="en-US" sz="1800" b="0" i="0" u="none" strike="noStrike" noProof="0" dirty="0">
                        <a:solidFill>
                          <a:srgbClr val="595959"/>
                        </a:solidFill>
                        <a:effectLst/>
                        <a:latin typeface="Roboto"/>
                      </a:endParaRP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endParaRPr lang="en-US" sz="1800" b="0" i="0" u="none" strike="noStrike" noProof="0" dirty="0">
                        <a:solidFill>
                          <a:srgbClr val="595959"/>
                        </a:solidFill>
                        <a:effectLst/>
                        <a:latin typeface="Roboto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6408579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None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5449460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5115676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6530167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6690640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3207367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4597781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1033657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6567143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81279351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5934850"/>
                  </a:ext>
                </a:extLst>
              </a:tr>
            </a:tbl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A4F39F-CA63-468B-200A-6BC9D610BF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dirty="0">
                <a:latin typeface="Roboto"/>
                <a:ea typeface="Roboto"/>
                <a:cs typeface="Roboto"/>
              </a:rPr>
              <a:t>Understanding your research</a:t>
            </a:r>
            <a:endParaRPr lang="en-US" dirty="0"/>
          </a:p>
          <a:p>
            <a:endParaRPr lang="en-US"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820472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0784CBF-F71B-11BB-07A7-A24D095704B7}"/>
              </a:ext>
            </a:extLst>
          </p:cNvPr>
          <p:cNvCxnSpPr>
            <a:cxnSpLocks/>
          </p:cNvCxnSpPr>
          <p:nvPr/>
        </p:nvCxnSpPr>
        <p:spPr>
          <a:xfrm flipV="1">
            <a:off x="6096000" y="6397210"/>
            <a:ext cx="0" cy="46079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B4E6071B-5BB7-DD6E-B9D3-4A9332EA6980}"/>
              </a:ext>
            </a:extLst>
          </p:cNvPr>
          <p:cNvSpPr/>
          <p:nvPr/>
        </p:nvSpPr>
        <p:spPr>
          <a:xfrm>
            <a:off x="6023540" y="6368288"/>
            <a:ext cx="144925" cy="1449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7D4BAFB-60BE-096A-BFBB-8F244CE861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954105" y="6304824"/>
            <a:ext cx="1460852" cy="55317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F545453-724D-EC62-FECF-BB726EC34D18}"/>
              </a:ext>
            </a:extLst>
          </p:cNvPr>
          <p:cNvSpPr txBox="1"/>
          <p:nvPr/>
        </p:nvSpPr>
        <p:spPr>
          <a:xfrm>
            <a:off x="6545237" y="6455158"/>
            <a:ext cx="3037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vita.virginia.gov</a:t>
            </a:r>
            <a:endParaRPr lang="en-US" sz="12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C4BF3F-551D-6284-C54F-5F2C2B7803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Roboto"/>
                <a:ea typeface="Roboto"/>
                <a:cs typeface="Roboto"/>
              </a:rPr>
              <a:t>Agenda</a:t>
            </a:r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995332A-B3DC-EA58-F4B0-715C447AD7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632331"/>
              </p:ext>
            </p:extLst>
          </p:nvPr>
        </p:nvGraphicFramePr>
        <p:xfrm>
          <a:off x="756954" y="954241"/>
          <a:ext cx="4556772" cy="5059680"/>
        </p:xfrm>
        <a:graphic>
          <a:graphicData uri="http://schemas.openxmlformats.org/drawingml/2006/table">
            <a:tbl>
              <a:tblPr firstRow="1" bandRow="1"/>
              <a:tblGrid>
                <a:gridCol w="4556772">
                  <a:extLst>
                    <a:ext uri="{9D8B030D-6E8A-4147-A177-3AD203B41FA5}">
                      <a16:colId xmlns:a16="http://schemas.microsoft.com/office/drawing/2014/main" val="377280143"/>
                    </a:ext>
                  </a:extLst>
                </a:gridCol>
              </a:tblGrid>
              <a:tr h="190912">
                <a:tc>
                  <a:txBody>
                    <a:bodyPr/>
                    <a:lstStyle/>
                    <a:p>
                      <a:endParaRPr lang="en-US" sz="2000" b="1" i="0">
                        <a:solidFill>
                          <a:srgbClr val="005E6E"/>
                        </a:solidFill>
                        <a:latin typeface="Roboto"/>
                        <a:ea typeface="Roboto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531356"/>
                  </a:ext>
                </a:extLst>
              </a:tr>
              <a:tr h="3011215">
                <a:tc>
                  <a:txBody>
                    <a:bodyPr/>
                    <a:lstStyle/>
                    <a:p>
                      <a:pPr marL="685800" marR="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en-US" sz="2000" b="1" dirty="0">
                          <a:solidFill>
                            <a:srgbClr val="414042"/>
                          </a:solidFill>
                          <a:effectLst/>
                          <a:latin typeface="Roboto"/>
                          <a:ea typeface="Roboto"/>
                          <a:cs typeface="Times New Roman"/>
                        </a:rPr>
                        <a:t>Introduction</a:t>
                      </a:r>
                    </a:p>
                    <a:p>
                      <a:pPr marL="1143000" marR="0" lvl="1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en-US" sz="1600" b="0" dirty="0">
                          <a:solidFill>
                            <a:srgbClr val="414042"/>
                          </a:solidFill>
                          <a:effectLst/>
                          <a:latin typeface="Roboto"/>
                          <a:ea typeface="Roboto"/>
                          <a:cs typeface="Times New Roman"/>
                        </a:rPr>
                        <a:t>About this new seminar series</a:t>
                      </a:r>
                    </a:p>
                    <a:p>
                      <a:pPr marL="1143000" marR="0" lvl="1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en-US" sz="1600" b="0" dirty="0">
                          <a:solidFill>
                            <a:srgbClr val="414042"/>
                          </a:solidFill>
                          <a:effectLst/>
                          <a:latin typeface="Roboto"/>
                          <a:ea typeface="Roboto"/>
                          <a:cs typeface="Times New Roman"/>
                        </a:rPr>
                        <a:t>What this seminar covers</a:t>
                      </a:r>
                    </a:p>
                    <a:p>
                      <a:pPr marL="685800" marR="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en-US" sz="2000" b="1" dirty="0">
                          <a:solidFill>
                            <a:srgbClr val="414042"/>
                          </a:solidFill>
                          <a:effectLst/>
                          <a:latin typeface="Roboto"/>
                          <a:ea typeface="Roboto"/>
                          <a:cs typeface="Times New Roman"/>
                        </a:rPr>
                        <a:t>The Design Process</a:t>
                      </a:r>
                      <a:endParaRPr lang="en-US" sz="2000" b="0" dirty="0">
                        <a:solidFill>
                          <a:srgbClr val="414042"/>
                        </a:solidFill>
                        <a:effectLst/>
                        <a:latin typeface="Roboto"/>
                        <a:ea typeface="Roboto"/>
                        <a:cs typeface="Times New Roman"/>
                      </a:endParaRPr>
                    </a:p>
                    <a:p>
                      <a:pPr marL="1143000" marR="0" lvl="1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en-US" sz="1600" b="0" dirty="0">
                          <a:solidFill>
                            <a:srgbClr val="414042"/>
                          </a:solidFill>
                          <a:effectLst/>
                          <a:latin typeface="Roboto"/>
                          <a:ea typeface="Roboto"/>
                          <a:cs typeface="Times New Roman"/>
                        </a:rPr>
                        <a:t>An overview</a:t>
                      </a:r>
                      <a:endParaRPr lang="en-US" sz="1600" b="1" dirty="0">
                        <a:solidFill>
                          <a:srgbClr val="414042"/>
                        </a:solidFill>
                        <a:effectLst/>
                        <a:latin typeface="Roboto"/>
                        <a:ea typeface="Roboto"/>
                        <a:cs typeface="Times New Roman"/>
                      </a:endParaRPr>
                    </a:p>
                    <a:p>
                      <a:pPr marL="1143000" marR="0" lvl="1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en-US" sz="1600" b="0" dirty="0">
                          <a:solidFill>
                            <a:srgbClr val="414042"/>
                          </a:solidFill>
                          <a:effectLst/>
                          <a:latin typeface="Roboto"/>
                          <a:ea typeface="Roboto"/>
                          <a:cs typeface="Times New Roman"/>
                        </a:rPr>
                        <a:t>Research: You are here</a:t>
                      </a:r>
                    </a:p>
                    <a:p>
                      <a:pPr marL="685800" marR="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en-US" sz="2000" b="1" dirty="0">
                          <a:solidFill>
                            <a:srgbClr val="414042"/>
                          </a:solidFill>
                          <a:effectLst/>
                          <a:latin typeface="Roboto"/>
                          <a:ea typeface="Roboto"/>
                          <a:cs typeface="Times New Roman"/>
                        </a:rPr>
                        <a:t>Different Types of Data</a:t>
                      </a:r>
                    </a:p>
                    <a:p>
                      <a:pPr marL="1143000" marR="0" lvl="1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1600" b="0" i="0" u="none" strike="noStrike" noProof="0" dirty="0">
                          <a:solidFill>
                            <a:srgbClr val="414042"/>
                          </a:solidFill>
                          <a:effectLst/>
                          <a:latin typeface="Roboto"/>
                        </a:rPr>
                        <a:t>Primary vs secondary data</a:t>
                      </a:r>
                    </a:p>
                    <a:p>
                      <a:pPr marL="1143000" marR="0" lvl="1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1600" b="0" i="0" u="none" strike="noStrike" noProof="0" dirty="0">
                          <a:solidFill>
                            <a:srgbClr val="414042"/>
                          </a:solidFill>
                          <a:effectLst/>
                          <a:latin typeface="Roboto"/>
                        </a:rPr>
                        <a:t>Quantitative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  <a:p>
                      <a:pPr marL="1143000" marR="0" lvl="1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1600" b="0" i="0" u="none" strike="noStrike" noProof="0" dirty="0">
                          <a:solidFill>
                            <a:srgbClr val="414042"/>
                          </a:solidFill>
                          <a:effectLst/>
                          <a:latin typeface="Roboto"/>
                        </a:rPr>
                        <a:t>Qualitative</a:t>
                      </a:r>
                      <a:endParaRPr lang="en-US" sz="1600"/>
                    </a:p>
                    <a:p>
                      <a:pPr marL="1143000" marR="0" lvl="1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1600" b="0" i="0" u="none" strike="noStrike" noProof="0" dirty="0">
                          <a:solidFill>
                            <a:srgbClr val="414042"/>
                          </a:solidFill>
                          <a:effectLst/>
                          <a:latin typeface="Roboto"/>
                        </a:rPr>
                        <a:t>Thick data: Telling a story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6408579"/>
                  </a:ext>
                </a:extLst>
              </a:tr>
              <a:tr h="147524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US" sz="1800" dirty="0">
                        <a:solidFill>
                          <a:srgbClr val="414042"/>
                        </a:solidFill>
                        <a:effectLst/>
                        <a:latin typeface="Roboto"/>
                        <a:ea typeface="Roboto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544946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0A4104E-DB37-E71B-4561-1FE4C8E621B6}"/>
              </a:ext>
            </a:extLst>
          </p:cNvPr>
          <p:cNvSpPr txBox="1"/>
          <p:nvPr/>
        </p:nvSpPr>
        <p:spPr>
          <a:xfrm>
            <a:off x="5226425" y="1219200"/>
            <a:ext cx="5862916" cy="29546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685800" indent="-342900">
              <a:lnSpc>
                <a:spcPct val="150000"/>
              </a:lnSpc>
              <a:buFont typeface="Arial,Sans-Serif"/>
              <a:buChar char="•"/>
            </a:pPr>
            <a:r>
              <a:rPr lang="en-US" b="1" dirty="0">
                <a:solidFill>
                  <a:srgbClr val="414042"/>
                </a:solidFill>
                <a:latin typeface="Roboto"/>
                <a:cs typeface="Arial"/>
              </a:rPr>
              <a:t>How to Use User Research for Your Next Project</a:t>
            </a:r>
            <a:r>
              <a:rPr lang="en-US" dirty="0">
                <a:solidFill>
                  <a:srgbClr val="000000"/>
                </a:solidFill>
                <a:latin typeface="Roboto"/>
                <a:cs typeface="Arial"/>
              </a:rPr>
              <a:t>​</a:t>
            </a:r>
            <a:endParaRPr lang="en-US" dirty="0">
              <a:solidFill>
                <a:srgbClr val="000000"/>
              </a:solidFill>
              <a:cs typeface="Calibri" panose="020F0502020204030204"/>
            </a:endParaRPr>
          </a:p>
          <a:p>
            <a:pPr marL="1143000" lvl="1" indent="-342900">
              <a:spcBef>
                <a:spcPts val="60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US" sz="1600" dirty="0">
                <a:solidFill>
                  <a:srgbClr val="414042"/>
                </a:solidFill>
                <a:latin typeface="Roboto"/>
                <a:ea typeface="Roboto"/>
                <a:cs typeface="Roboto"/>
              </a:rPr>
              <a:t>Defining your goals</a:t>
            </a:r>
          </a:p>
          <a:p>
            <a:pPr marL="1143000" lvl="1" indent="-342900">
              <a:spcBef>
                <a:spcPts val="60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US" sz="1600" dirty="0">
                <a:solidFill>
                  <a:srgbClr val="414042"/>
                </a:solidFill>
                <a:latin typeface="Roboto"/>
                <a:cs typeface="Roboto"/>
              </a:rPr>
              <a:t>Creating a testing plan</a:t>
            </a:r>
            <a:endParaRPr lang="en-US" sz="1600" dirty="0">
              <a:solidFill>
                <a:srgbClr val="414042"/>
              </a:solidFill>
              <a:latin typeface="Roboto"/>
              <a:ea typeface="Roboto"/>
              <a:cs typeface="Roboto"/>
            </a:endParaRPr>
          </a:p>
          <a:p>
            <a:pPr marL="1143000" lvl="1" indent="-342900">
              <a:spcBef>
                <a:spcPts val="60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US" sz="1600" dirty="0">
                <a:solidFill>
                  <a:srgbClr val="414042"/>
                </a:solidFill>
                <a:latin typeface="Roboto"/>
                <a:ea typeface="Roboto"/>
                <a:cs typeface="Roboto"/>
              </a:rPr>
              <a:t>Running your research</a:t>
            </a:r>
          </a:p>
          <a:p>
            <a:pPr marL="1143000" lvl="1" indent="-342900">
              <a:spcBef>
                <a:spcPts val="60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US" sz="1600" dirty="0">
                <a:solidFill>
                  <a:srgbClr val="414042"/>
                </a:solidFill>
                <a:latin typeface="Roboto"/>
                <a:ea typeface="Roboto"/>
                <a:cs typeface="Roboto"/>
              </a:rPr>
              <a:t>Understanding your research</a:t>
            </a:r>
            <a:endParaRPr lang="en-US" sz="1600" dirty="0">
              <a:solidFill>
                <a:srgbClr val="414042"/>
              </a:solidFill>
              <a:latin typeface="Roboto"/>
              <a:cs typeface="Roboto"/>
            </a:endParaRPr>
          </a:p>
          <a:p>
            <a:pPr marL="685800" indent="-342900">
              <a:lnSpc>
                <a:spcPct val="150000"/>
              </a:lnSpc>
              <a:buFont typeface="Arial,Sans-Serif"/>
              <a:buChar char="•"/>
            </a:pPr>
            <a:r>
              <a:rPr lang="en-US" b="1" dirty="0">
                <a:solidFill>
                  <a:srgbClr val="414042"/>
                </a:solidFill>
                <a:latin typeface="Roboto"/>
                <a:cs typeface="Arial"/>
              </a:rPr>
              <a:t>Q&amp;A</a:t>
            </a:r>
            <a:r>
              <a:rPr lang="en-US" dirty="0">
                <a:solidFill>
                  <a:srgbClr val="000000"/>
                </a:solidFill>
                <a:latin typeface="Roboto"/>
                <a:cs typeface="Arial"/>
              </a:rPr>
              <a:t>​</a:t>
            </a:r>
            <a:endParaRPr lang="en-US" dirty="0">
              <a:solidFill>
                <a:srgbClr val="000000"/>
              </a:solidFill>
              <a:latin typeface="Roboto"/>
              <a:ea typeface="Roboto"/>
              <a:cs typeface="Arial"/>
            </a:endParaRPr>
          </a:p>
          <a:p>
            <a:pPr marL="685800" indent="-342900">
              <a:lnSpc>
                <a:spcPct val="150000"/>
              </a:lnSpc>
              <a:buFont typeface="Arial,Sans-Serif"/>
              <a:buChar char="•"/>
            </a:pPr>
            <a:r>
              <a:rPr lang="en-US" b="1" dirty="0">
                <a:solidFill>
                  <a:srgbClr val="414042"/>
                </a:solidFill>
                <a:latin typeface="Roboto"/>
                <a:cs typeface="Arial"/>
              </a:rPr>
              <a:t>Next Seminar Date &amp; Topic</a:t>
            </a:r>
            <a:endParaRPr lang="en-US" b="1" dirty="0">
              <a:solidFill>
                <a:srgbClr val="414042"/>
              </a:solidFill>
              <a:latin typeface="Roboto"/>
              <a:ea typeface="Roboto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6033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5A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8DE24FC-520F-6AD4-D2A6-BEDE3E2377C8}"/>
              </a:ext>
            </a:extLst>
          </p:cNvPr>
          <p:cNvSpPr txBox="1">
            <a:spLocks/>
          </p:cNvSpPr>
          <p:nvPr/>
        </p:nvSpPr>
        <p:spPr>
          <a:xfrm>
            <a:off x="-165177" y="1851978"/>
            <a:ext cx="12176476" cy="1897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05A70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algn="ctr"/>
            <a:r>
              <a:rPr lang="en-US" sz="7200" dirty="0">
                <a:solidFill>
                  <a:schemeClr val="bg1"/>
                </a:solidFill>
                <a:latin typeface="Rajdhani"/>
                <a:ea typeface="Roboto"/>
              </a:rPr>
              <a:t>Congratulations!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11E24D7-953B-1088-F619-3010F45CF629}"/>
              </a:ext>
            </a:extLst>
          </p:cNvPr>
          <p:cNvSpPr txBox="1">
            <a:spLocks/>
          </p:cNvSpPr>
          <p:nvPr/>
        </p:nvSpPr>
        <p:spPr>
          <a:xfrm>
            <a:off x="1666674" y="3581768"/>
            <a:ext cx="8505265" cy="29061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rgbClr val="FBD350"/>
                </a:solidFill>
                <a:latin typeface="Roboto Medium"/>
                <a:ea typeface="Roboto Medium"/>
                <a:cs typeface="Roboto Medium"/>
              </a:rPr>
              <a:t>You've done user research!</a:t>
            </a:r>
            <a:br>
              <a:rPr lang="en-US" sz="4000" dirty="0">
                <a:solidFill>
                  <a:srgbClr val="FBD350"/>
                </a:solidFill>
                <a:latin typeface="Roboto Medium"/>
                <a:ea typeface="Roboto Medium"/>
                <a:cs typeface="Roboto Medium"/>
              </a:rPr>
            </a:br>
            <a:r>
              <a:rPr lang="en-US" sz="3000" dirty="0">
                <a:solidFill>
                  <a:srgbClr val="FBD350"/>
                </a:solidFill>
                <a:latin typeface="Roboto Medium"/>
                <a:ea typeface="Roboto Medium"/>
                <a:cs typeface="Roboto Medium"/>
              </a:rPr>
              <a:t>(Now go out and ideate!)</a:t>
            </a:r>
            <a:endParaRPr lang="en-US" sz="3000" dirty="0"/>
          </a:p>
          <a:p>
            <a:pPr algn="ctr"/>
            <a:br>
              <a:rPr lang="en-US" dirty="0"/>
            </a:br>
            <a:endParaRPr lang="en-US"/>
          </a:p>
          <a:p>
            <a:pPr algn="ctr"/>
            <a:r>
              <a:rPr lang="en-US" sz="4000" dirty="0">
                <a:solidFill>
                  <a:srgbClr val="FBD350"/>
                </a:solidFill>
                <a:latin typeface="Roboto Medium"/>
                <a:ea typeface="Roboto Medium"/>
                <a:cs typeface="Roboto Medium"/>
              </a:rPr>
              <a:t> </a:t>
            </a:r>
            <a:br>
              <a:rPr lang="en-US" sz="4000" dirty="0">
                <a:latin typeface="Roboto Medium"/>
                <a:ea typeface="Roboto Medium"/>
                <a:cs typeface="Roboto Medium"/>
              </a:rPr>
            </a:br>
            <a:endParaRPr lang="en-US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52577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5A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8DE24FC-520F-6AD4-D2A6-BEDE3E2377C8}"/>
              </a:ext>
            </a:extLst>
          </p:cNvPr>
          <p:cNvSpPr txBox="1">
            <a:spLocks/>
          </p:cNvSpPr>
          <p:nvPr/>
        </p:nvSpPr>
        <p:spPr>
          <a:xfrm>
            <a:off x="-165177" y="2318509"/>
            <a:ext cx="12176476" cy="1897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05A70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algn="ctr"/>
            <a:r>
              <a:rPr lang="en-US" sz="7200" dirty="0">
                <a:solidFill>
                  <a:schemeClr val="bg1"/>
                </a:solidFill>
                <a:latin typeface="Rajdhani"/>
                <a:ea typeface="Roboto"/>
              </a:rPr>
              <a:t>Questions?</a:t>
            </a:r>
            <a:endParaRPr lang="en-US" sz="7200" dirty="0">
              <a:solidFill>
                <a:schemeClr val="bg1"/>
              </a:solidFill>
              <a:latin typeface="Rajdhani"/>
            </a:endParaRPr>
          </a:p>
        </p:txBody>
      </p:sp>
    </p:spTree>
    <p:extLst>
      <p:ext uri="{BB962C8B-B14F-4D97-AF65-F5344CB8AC3E}">
        <p14:creationId xmlns:p14="http://schemas.microsoft.com/office/powerpoint/2010/main" val="3152256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7012" y="2071470"/>
            <a:ext cx="9795226" cy="1897062"/>
          </a:xfrm>
        </p:spPr>
        <p:txBody>
          <a:bodyPr rtlCol="0">
            <a:noAutofit/>
          </a:bodyPr>
          <a:lstStyle/>
          <a:p>
            <a:r>
              <a:rPr lang="en-US" sz="7200" dirty="0">
                <a:solidFill>
                  <a:srgbClr val="005E6E"/>
                </a:solidFill>
                <a:latin typeface="Rajdhani"/>
                <a:ea typeface="Roboto"/>
              </a:rPr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5A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8DE24FC-520F-6AD4-D2A6-BEDE3E2377C8}"/>
              </a:ext>
            </a:extLst>
          </p:cNvPr>
          <p:cNvSpPr txBox="1">
            <a:spLocks/>
          </p:cNvSpPr>
          <p:nvPr/>
        </p:nvSpPr>
        <p:spPr>
          <a:xfrm>
            <a:off x="1237" y="1749199"/>
            <a:ext cx="12176476" cy="1897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05A70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algn="ctr"/>
            <a:r>
              <a:rPr lang="en-US" sz="7200" dirty="0">
                <a:solidFill>
                  <a:schemeClr val="bg1"/>
                </a:solidFill>
                <a:latin typeface="Rajdhani"/>
                <a:ea typeface="Roboto"/>
              </a:rPr>
              <a:t>About this seminar series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DD32817-6B34-6FF8-9846-6445C8468E74}"/>
              </a:ext>
            </a:extLst>
          </p:cNvPr>
          <p:cNvSpPr txBox="1">
            <a:spLocks/>
          </p:cNvSpPr>
          <p:nvPr/>
        </p:nvSpPr>
        <p:spPr>
          <a:xfrm>
            <a:off x="1858612" y="3412381"/>
            <a:ext cx="8505265" cy="29061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rgbClr val="FBD350"/>
                </a:solidFill>
                <a:latin typeface="Roboto Medium"/>
                <a:ea typeface="Roboto Medium"/>
                <a:cs typeface="Roboto Medium"/>
              </a:rPr>
              <a:t>(</a:t>
            </a:r>
            <a:r>
              <a:rPr lang="en-US" sz="4000" dirty="0" err="1">
                <a:solidFill>
                  <a:srgbClr val="FBD350"/>
                </a:solidFill>
                <a:latin typeface="Roboto Medium"/>
                <a:ea typeface="Roboto Medium"/>
                <a:cs typeface="Roboto Medium"/>
              </a:rPr>
              <a:t>Ooohhh</a:t>
            </a:r>
            <a:r>
              <a:rPr lang="en-US" sz="4000" dirty="0">
                <a:solidFill>
                  <a:srgbClr val="FBD350"/>
                </a:solidFill>
                <a:latin typeface="Roboto Medium"/>
                <a:ea typeface="Roboto Medium"/>
                <a:cs typeface="Roboto Medium"/>
              </a:rPr>
              <a:t>, new and shiny!)</a:t>
            </a:r>
            <a:endParaRPr lang="en-US" dirty="0"/>
          </a:p>
          <a:p>
            <a:pPr algn="ctr"/>
            <a:br>
              <a:rPr lang="en-US" dirty="0"/>
            </a:br>
            <a:endParaRPr lang="en-US"/>
          </a:p>
          <a:p>
            <a:pPr algn="ctr"/>
            <a:r>
              <a:rPr lang="en-US" sz="4000" dirty="0">
                <a:solidFill>
                  <a:srgbClr val="FBD350"/>
                </a:solidFill>
                <a:latin typeface="Roboto Medium"/>
                <a:ea typeface="Roboto Medium"/>
                <a:cs typeface="Roboto Medium"/>
              </a:rPr>
              <a:t> </a:t>
            </a:r>
            <a:br>
              <a:rPr lang="en-US" sz="4000" dirty="0">
                <a:latin typeface="Roboto Medium"/>
                <a:ea typeface="Roboto Medium"/>
                <a:cs typeface="Roboto Medium"/>
              </a:rPr>
            </a:br>
            <a:endParaRPr lang="en-US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51842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5A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8DE24FC-520F-6AD4-D2A6-BEDE3E2377C8}"/>
              </a:ext>
            </a:extLst>
          </p:cNvPr>
          <p:cNvSpPr txBox="1">
            <a:spLocks/>
          </p:cNvSpPr>
          <p:nvPr/>
        </p:nvSpPr>
        <p:spPr>
          <a:xfrm>
            <a:off x="1237" y="1749199"/>
            <a:ext cx="12176476" cy="1897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05A70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algn="ctr"/>
            <a:r>
              <a:rPr lang="en-US" sz="7200" dirty="0">
                <a:solidFill>
                  <a:schemeClr val="bg1"/>
                </a:solidFill>
                <a:latin typeface="Rajdhani"/>
                <a:ea typeface="Roboto"/>
              </a:rPr>
              <a:t>What this seminar covers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DD32817-6B34-6FF8-9846-6445C8468E74}"/>
              </a:ext>
            </a:extLst>
          </p:cNvPr>
          <p:cNvSpPr txBox="1">
            <a:spLocks/>
          </p:cNvSpPr>
          <p:nvPr/>
        </p:nvSpPr>
        <p:spPr>
          <a:xfrm>
            <a:off x="1837735" y="3426258"/>
            <a:ext cx="8505265" cy="29061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rgbClr val="FBD350"/>
                </a:solidFill>
                <a:latin typeface="Roboto Medium"/>
                <a:ea typeface="Roboto Medium"/>
                <a:cs typeface="Roboto Medium"/>
              </a:rPr>
              <a:t>(Or what we're hoping to cover </a:t>
            </a:r>
            <a:br>
              <a:rPr lang="en-US" sz="4000" dirty="0">
                <a:solidFill>
                  <a:srgbClr val="FBD350"/>
                </a:solidFill>
                <a:latin typeface="Roboto Medium"/>
                <a:ea typeface="Roboto Medium"/>
                <a:cs typeface="Roboto Medium"/>
              </a:rPr>
            </a:br>
            <a:r>
              <a:rPr lang="en-US" sz="4000" dirty="0">
                <a:solidFill>
                  <a:srgbClr val="FBD350"/>
                </a:solidFill>
                <a:latin typeface="Roboto Medium"/>
                <a:ea typeface="Roboto Medium"/>
                <a:cs typeface="Roboto Medium"/>
              </a:rPr>
              <a:t>in this </a:t>
            </a:r>
            <a:r>
              <a:rPr lang="en-US" sz="4000" dirty="0" err="1">
                <a:solidFill>
                  <a:srgbClr val="FBD350"/>
                </a:solidFill>
                <a:latin typeface="Roboto Medium"/>
                <a:ea typeface="Roboto Medium"/>
                <a:cs typeface="Roboto Medium"/>
              </a:rPr>
              <a:t>timeblock</a:t>
            </a:r>
            <a:r>
              <a:rPr lang="en-US" sz="4000" dirty="0">
                <a:solidFill>
                  <a:srgbClr val="FBD350"/>
                </a:solidFill>
                <a:latin typeface="Roboto Medium"/>
                <a:ea typeface="Roboto Medium"/>
                <a:cs typeface="Roboto Medium"/>
              </a:rPr>
              <a:t>)</a:t>
            </a:r>
            <a:endParaRPr lang="en-US">
              <a:cs typeface="Roboto" panose="02000000000000000000" pitchFamily="2" charset="0"/>
            </a:endParaRPr>
          </a:p>
          <a:p>
            <a:pPr algn="ctr"/>
            <a:br>
              <a:rPr lang="en-US" dirty="0"/>
            </a:br>
            <a:endParaRPr lang="en-US"/>
          </a:p>
          <a:p>
            <a:pPr algn="ctr"/>
            <a:r>
              <a:rPr lang="en-US" sz="4000" dirty="0">
                <a:solidFill>
                  <a:srgbClr val="FBD350"/>
                </a:solidFill>
                <a:latin typeface="Roboto Medium"/>
                <a:ea typeface="Roboto Medium"/>
                <a:cs typeface="Roboto Medium"/>
              </a:rPr>
              <a:t> </a:t>
            </a:r>
            <a:br>
              <a:rPr lang="en-US" sz="4000" dirty="0">
                <a:latin typeface="Roboto Medium"/>
                <a:ea typeface="Roboto Medium"/>
                <a:cs typeface="Roboto Medium"/>
              </a:rPr>
            </a:br>
            <a:endParaRPr lang="en-US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000502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1858B-8C38-E865-2130-2CBB7791C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301F4-DAB8-0996-0CA9-FC66815277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5775" y="2572884"/>
            <a:ext cx="9794875" cy="1897062"/>
          </a:xfrm>
        </p:spPr>
        <p:txBody>
          <a:bodyPr rtlCol="0">
            <a:noAutofit/>
          </a:bodyPr>
          <a:lstStyle/>
          <a:p>
            <a:r>
              <a:rPr lang="en-US" sz="7200" dirty="0">
                <a:solidFill>
                  <a:srgbClr val="005E6E"/>
                </a:solidFill>
                <a:latin typeface="Rajdhani"/>
                <a:ea typeface="Roboto"/>
              </a:rPr>
              <a:t>The Design</a:t>
            </a:r>
            <a:br>
              <a:rPr lang="en-US" sz="7200" dirty="0">
                <a:solidFill>
                  <a:srgbClr val="005E6E"/>
                </a:solidFill>
                <a:latin typeface="Rajdhani"/>
                <a:ea typeface="Roboto"/>
              </a:rPr>
            </a:br>
            <a:r>
              <a:rPr lang="en-US" sz="7200" dirty="0">
                <a:solidFill>
                  <a:srgbClr val="005E6E"/>
                </a:solidFill>
                <a:latin typeface="Rajdhani"/>
                <a:ea typeface="Roboto"/>
              </a:rPr>
              <a:t>Process</a:t>
            </a:r>
            <a:endParaRPr lang="en-US" sz="7200" dirty="0" err="1">
              <a:solidFill>
                <a:srgbClr val="005E6E"/>
              </a:solidFill>
              <a:latin typeface="Rajdhan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36C8AC3-38C5-6443-9254-29A4B2E5B17C}"/>
              </a:ext>
            </a:extLst>
          </p:cNvPr>
          <p:cNvSpPr txBox="1">
            <a:spLocks/>
          </p:cNvSpPr>
          <p:nvPr/>
        </p:nvSpPr>
        <p:spPr>
          <a:xfrm>
            <a:off x="594587" y="1474456"/>
            <a:ext cx="6714565" cy="6582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sz="4000">
                <a:solidFill>
                  <a:srgbClr val="920075"/>
                </a:solidFill>
                <a:latin typeface="Roboto Medium"/>
                <a:ea typeface="Roboto Medium"/>
                <a:cs typeface="Roboto Medium"/>
              </a:rPr>
              <a:t>So let's get started...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23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Diagram 31">
            <a:extLst>
              <a:ext uri="{FF2B5EF4-FFF2-40B4-BE49-F238E27FC236}">
                <a16:creationId xmlns:a16="http://schemas.microsoft.com/office/drawing/2014/main" id="{12464529-5F40-18A2-56D9-E9910F909E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846845"/>
              </p:ext>
            </p:extLst>
          </p:nvPr>
        </p:nvGraphicFramePr>
        <p:xfrm>
          <a:off x="618565" y="-434787"/>
          <a:ext cx="11277597" cy="6840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A4F39F-CA63-468B-200A-6BC9D610BF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dirty="0">
                <a:latin typeface="Roboto"/>
                <a:ea typeface="Roboto"/>
                <a:cs typeface="Roboto"/>
              </a:rPr>
              <a:t>An overview of the design process*</a:t>
            </a:r>
            <a:endParaRPr lang="en-US" dirty="0">
              <a:cs typeface="Roboto" panose="02000000000000000000" pitchFamily="2" charset="0"/>
            </a:endParaRPr>
          </a:p>
        </p:txBody>
      </p:sp>
      <p:sp>
        <p:nvSpPr>
          <p:cNvPr id="304" name="TextBox 303">
            <a:extLst>
              <a:ext uri="{FF2B5EF4-FFF2-40B4-BE49-F238E27FC236}">
                <a16:creationId xmlns:a16="http://schemas.microsoft.com/office/drawing/2014/main" id="{DD7FE3C8-23AA-F2EC-A731-A026735F15C3}"/>
              </a:ext>
            </a:extLst>
          </p:cNvPr>
          <p:cNvSpPr txBox="1"/>
          <p:nvPr/>
        </p:nvSpPr>
        <p:spPr>
          <a:xfrm>
            <a:off x="690282" y="2474259"/>
            <a:ext cx="147917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rgbClr val="414042"/>
                </a:solidFill>
                <a:latin typeface="Roboto Medium"/>
                <a:ea typeface="Roboto"/>
                <a:cs typeface="Calibri"/>
              </a:rPr>
              <a:t>Identify and define the problem and what you want to accomplish.</a:t>
            </a:r>
            <a:endParaRPr lang="en-US" sz="1200">
              <a:solidFill>
                <a:srgbClr val="414042"/>
              </a:solidFill>
              <a:latin typeface="Roboto Medium"/>
              <a:ea typeface="Roboto"/>
              <a:cs typeface="Roboto Medium"/>
            </a:endParaRPr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5F3D998B-4684-9A63-AA3E-116F721989D4}"/>
              </a:ext>
            </a:extLst>
          </p:cNvPr>
          <p:cNvSpPr txBox="1"/>
          <p:nvPr/>
        </p:nvSpPr>
        <p:spPr>
          <a:xfrm>
            <a:off x="2590799" y="2662517"/>
            <a:ext cx="154192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rgbClr val="414042"/>
                </a:solidFill>
                <a:latin typeface="Roboto Medium"/>
                <a:ea typeface="Roboto"/>
                <a:cs typeface="Calibri"/>
              </a:rPr>
              <a:t>Research the problem and the user needs involved in-depth.</a:t>
            </a: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8F88E9F1-C1CC-DCD4-D85E-BF544CEEBA81}"/>
              </a:ext>
            </a:extLst>
          </p:cNvPr>
          <p:cNvSpPr txBox="1"/>
          <p:nvPr/>
        </p:nvSpPr>
        <p:spPr>
          <a:xfrm>
            <a:off x="4518210" y="2375645"/>
            <a:ext cx="1425387" cy="10425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rgbClr val="414042"/>
                </a:solidFill>
                <a:latin typeface="Roboto Medium"/>
                <a:ea typeface="Roboto"/>
                <a:cs typeface="Calibri"/>
              </a:rPr>
              <a:t>Based on the research, brainstorm possible solutions and choose one.</a:t>
            </a:r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0C6F2BCD-6D3C-C9CE-B533-858D05C13675}"/>
              </a:ext>
            </a:extLst>
          </p:cNvPr>
          <p:cNvSpPr txBox="1"/>
          <p:nvPr/>
        </p:nvSpPr>
        <p:spPr>
          <a:xfrm>
            <a:off x="6463551" y="2779057"/>
            <a:ext cx="136263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rgbClr val="414042"/>
                </a:solidFill>
                <a:latin typeface="Roboto Medium"/>
                <a:ea typeface="Roboto"/>
                <a:cs typeface="Calibri"/>
              </a:rPr>
              <a:t>Create a rapid prototype of your chosen solution.</a:t>
            </a:r>
          </a:p>
        </p:txBody>
      </p:sp>
      <p:sp>
        <p:nvSpPr>
          <p:cNvPr id="308" name="TextBox 307">
            <a:extLst>
              <a:ext uri="{FF2B5EF4-FFF2-40B4-BE49-F238E27FC236}">
                <a16:creationId xmlns:a16="http://schemas.microsoft.com/office/drawing/2014/main" id="{2C8461F8-DDE9-E6AC-3360-7EB0A270717E}"/>
              </a:ext>
            </a:extLst>
          </p:cNvPr>
          <p:cNvSpPr txBox="1"/>
          <p:nvPr/>
        </p:nvSpPr>
        <p:spPr>
          <a:xfrm>
            <a:off x="8328210" y="2474258"/>
            <a:ext cx="145228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rgbClr val="414042"/>
                </a:solidFill>
                <a:latin typeface="Roboto Medium"/>
                <a:ea typeface="Roboto"/>
                <a:cs typeface="Calibri"/>
              </a:rPr>
              <a:t>Test your solution to see if solves the problem you defined.</a:t>
            </a:r>
          </a:p>
        </p:txBody>
      </p:sp>
      <p:sp>
        <p:nvSpPr>
          <p:cNvPr id="309" name="TextBox 308">
            <a:extLst>
              <a:ext uri="{FF2B5EF4-FFF2-40B4-BE49-F238E27FC236}">
                <a16:creationId xmlns:a16="http://schemas.microsoft.com/office/drawing/2014/main" id="{20812E01-B699-4CA1-D356-ADE4E6172886}"/>
              </a:ext>
            </a:extLst>
          </p:cNvPr>
          <p:cNvSpPr txBox="1"/>
          <p:nvPr/>
        </p:nvSpPr>
        <p:spPr>
          <a:xfrm>
            <a:off x="10291480" y="2779057"/>
            <a:ext cx="136263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rgbClr val="414042"/>
                </a:solidFill>
                <a:latin typeface="Roboto Medium"/>
                <a:ea typeface="Roboto"/>
                <a:cs typeface="Calibri"/>
              </a:rPr>
              <a:t>Launch the finalized product to your audience.</a:t>
            </a:r>
          </a:p>
        </p:txBody>
      </p:sp>
      <p:sp>
        <p:nvSpPr>
          <p:cNvPr id="555" name="TextBox 554">
            <a:extLst>
              <a:ext uri="{FF2B5EF4-FFF2-40B4-BE49-F238E27FC236}">
                <a16:creationId xmlns:a16="http://schemas.microsoft.com/office/drawing/2014/main" id="{3BB9CA5A-E391-ED0A-389D-C885AF1D313C}"/>
              </a:ext>
            </a:extLst>
          </p:cNvPr>
          <p:cNvSpPr txBox="1"/>
          <p:nvPr/>
        </p:nvSpPr>
        <p:spPr>
          <a:xfrm>
            <a:off x="546846" y="5656728"/>
            <a:ext cx="974463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rgbClr val="414042"/>
                </a:solidFill>
                <a:latin typeface="Roboto Medium"/>
                <a:ea typeface="Roboto"/>
                <a:cs typeface="Calibri"/>
              </a:rPr>
              <a:t>* </a:t>
            </a:r>
            <a:r>
              <a:rPr lang="en-US" sz="1200" b="1" dirty="0">
                <a:solidFill>
                  <a:srgbClr val="414042"/>
                </a:solidFill>
                <a:latin typeface="Roboto Medium"/>
                <a:ea typeface="Roboto"/>
                <a:cs typeface="Calibri"/>
              </a:rPr>
              <a:t>Unpopular opinion: </a:t>
            </a:r>
            <a:r>
              <a:rPr lang="en-US" sz="1200" dirty="0">
                <a:solidFill>
                  <a:srgbClr val="414042"/>
                </a:solidFill>
                <a:latin typeface="Roboto Medium"/>
                <a:ea typeface="Roboto"/>
                <a:cs typeface="Calibri"/>
              </a:rPr>
              <a:t>There are a bunch of different design processes, all with a different number of steps all called different things. The actual name of these steps don't matter, just that your projects follow a similar flow organically. The more you do it, the more it becomes automatic.</a:t>
            </a:r>
            <a:endParaRPr lang="en-US" sz="1200" b="1" dirty="0">
              <a:solidFill>
                <a:srgbClr val="414042"/>
              </a:solidFill>
              <a:latin typeface="Roboto Medium"/>
              <a:ea typeface="Roboto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25996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E442CAE-ACCD-8CF0-B47B-AC7E333447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973570"/>
              </p:ext>
            </p:extLst>
          </p:nvPr>
        </p:nvGraphicFramePr>
        <p:xfrm>
          <a:off x="623446" y="1271806"/>
          <a:ext cx="10893777" cy="7680960"/>
        </p:xfrm>
        <a:graphic>
          <a:graphicData uri="http://schemas.openxmlformats.org/drawingml/2006/table">
            <a:tbl>
              <a:tblPr firstRow="1" bandRow="1"/>
              <a:tblGrid>
                <a:gridCol w="10893777">
                  <a:extLst>
                    <a:ext uri="{9D8B030D-6E8A-4147-A177-3AD203B41FA5}">
                      <a16:colId xmlns:a16="http://schemas.microsoft.com/office/drawing/2014/main" val="377280143"/>
                    </a:ext>
                  </a:extLst>
                </a:gridCol>
              </a:tblGrid>
              <a:tr h="1823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531356"/>
                  </a:ext>
                </a:extLst>
              </a:tr>
              <a:tr h="1712704">
                <a:tc>
                  <a:txBody>
                    <a:bodyPr/>
                    <a:lstStyle/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800" b="1" dirty="0">
                          <a:solidFill>
                            <a:srgbClr val="414042"/>
                          </a:solidFill>
                          <a:effectLst/>
                          <a:latin typeface="Roboto"/>
                          <a:ea typeface="Roboto"/>
                          <a:cs typeface="Times New Roman"/>
                        </a:rPr>
                        <a:t>Research helps you understand your user's needs, goals, and motivations. </a:t>
                      </a:r>
                      <a:br>
                        <a:rPr lang="en-US" sz="1800" b="1" dirty="0">
                          <a:solidFill>
                            <a:srgbClr val="414042"/>
                          </a:solidFill>
                          <a:effectLst/>
                          <a:latin typeface="Roboto"/>
                          <a:ea typeface="Roboto"/>
                          <a:cs typeface="Times New Roman"/>
                        </a:rPr>
                      </a:br>
                      <a:r>
                        <a:rPr lang="en-US" sz="1800" b="0" dirty="0">
                          <a:solidFill>
                            <a:srgbClr val="414042"/>
                          </a:solidFill>
                          <a:effectLst/>
                          <a:latin typeface="Roboto"/>
                          <a:ea typeface="Roboto"/>
                          <a:cs typeface="Times New Roman"/>
                        </a:rPr>
                        <a:t>In theory, this helps you build </a:t>
                      </a:r>
                      <a:r>
                        <a:rPr lang="en-US" sz="1800" b="1" dirty="0">
                          <a:solidFill>
                            <a:srgbClr val="414042"/>
                          </a:solidFill>
                          <a:effectLst/>
                          <a:latin typeface="Roboto"/>
                          <a:ea typeface="Roboto"/>
                          <a:cs typeface="Times New Roman"/>
                        </a:rPr>
                        <a:t>empathy.</a:t>
                      </a: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800" b="1" dirty="0">
                          <a:solidFill>
                            <a:srgbClr val="414042"/>
                          </a:solidFill>
                          <a:effectLst/>
                          <a:latin typeface="Roboto"/>
                          <a:ea typeface="Roboto"/>
                          <a:cs typeface="Times New Roman"/>
                        </a:rPr>
                        <a:t>Empathy allows you to "put yourself in their shoes," </a:t>
                      </a:r>
                      <a:r>
                        <a:rPr lang="en-US" sz="1800" b="0" dirty="0">
                          <a:solidFill>
                            <a:srgbClr val="414042"/>
                          </a:solidFill>
                          <a:effectLst/>
                          <a:latin typeface="Roboto"/>
                          <a:ea typeface="Roboto"/>
                          <a:cs typeface="Times New Roman"/>
                        </a:rPr>
                        <a:t>and better understand where the user comes from </a:t>
                      </a:r>
                      <a:r>
                        <a:rPr lang="en-US" sz="1800" b="0">
                          <a:solidFill>
                            <a:srgbClr val="414042"/>
                          </a:solidFill>
                          <a:effectLst/>
                          <a:latin typeface="Roboto"/>
                          <a:ea typeface="Roboto"/>
                          <a:cs typeface="Times New Roman"/>
                        </a:rPr>
                        <a:t>with their rationale.</a:t>
                      </a: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800" b="1" dirty="0">
                          <a:solidFill>
                            <a:srgbClr val="414042"/>
                          </a:solidFill>
                          <a:effectLst/>
                          <a:latin typeface="Roboto"/>
                          <a:ea typeface="Roboto"/>
                          <a:cs typeface="Times New Roman"/>
                        </a:rPr>
                        <a:t>Research outputs hard data</a:t>
                      </a:r>
                      <a:r>
                        <a:rPr lang="en-US" sz="1800" b="0" dirty="0">
                          <a:solidFill>
                            <a:srgbClr val="414042"/>
                          </a:solidFill>
                          <a:effectLst/>
                          <a:latin typeface="Roboto"/>
                          <a:ea typeface="Roboto"/>
                          <a:cs typeface="Times New Roman"/>
                        </a:rPr>
                        <a:t>, which can help position your solutions to stakeholders more solidly than without data. </a:t>
                      </a:r>
                      <a:r>
                        <a:rPr lang="en-US" sz="1800" b="1" dirty="0">
                          <a:solidFill>
                            <a:srgbClr val="414042"/>
                          </a:solidFill>
                          <a:effectLst/>
                          <a:latin typeface="Roboto"/>
                          <a:ea typeface="Roboto"/>
                          <a:cs typeface="Times New Roman"/>
                        </a:rPr>
                        <a:t>It's hard to argue with </a:t>
                      </a:r>
                      <a:r>
                        <a:rPr lang="en-US" sz="1800" b="1">
                          <a:solidFill>
                            <a:srgbClr val="414042"/>
                          </a:solidFill>
                          <a:effectLst/>
                          <a:latin typeface="Roboto"/>
                          <a:ea typeface="Roboto"/>
                          <a:cs typeface="Times New Roman"/>
                        </a:rPr>
                        <a:t>data.</a:t>
                      </a: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800" b="1" dirty="0">
                          <a:solidFill>
                            <a:srgbClr val="414042"/>
                          </a:solidFill>
                          <a:effectLst/>
                          <a:latin typeface="Roboto"/>
                          <a:ea typeface="Roboto"/>
                          <a:cs typeface="Times New Roman"/>
                        </a:rPr>
                        <a:t>Research helps you improve your ideas</a:t>
                      </a:r>
                      <a:r>
                        <a:rPr lang="en-US" sz="1800" b="0" dirty="0">
                          <a:solidFill>
                            <a:srgbClr val="414042"/>
                          </a:solidFill>
                          <a:effectLst/>
                          <a:latin typeface="Roboto"/>
                          <a:ea typeface="Roboto"/>
                          <a:cs typeface="Times New Roman"/>
                        </a:rPr>
                        <a:t>. Because you have data, you now have a springboard to ideate </a:t>
                      </a:r>
                      <a:r>
                        <a:rPr lang="en-US" sz="1800" b="0">
                          <a:solidFill>
                            <a:srgbClr val="414042"/>
                          </a:solidFill>
                          <a:effectLst/>
                          <a:latin typeface="Roboto"/>
                          <a:ea typeface="Roboto"/>
                          <a:cs typeface="Times New Roman"/>
                        </a:rPr>
                        <a:t>and test solutions from.</a:t>
                      </a: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/>
                        <a:buChar char="•"/>
                      </a:pPr>
                      <a:r>
                        <a:rPr lang="en-US" sz="1800" b="1" dirty="0">
                          <a:solidFill>
                            <a:srgbClr val="414042"/>
                          </a:solidFill>
                          <a:effectLst/>
                          <a:latin typeface="Roboto"/>
                          <a:ea typeface="Roboto"/>
                          <a:cs typeface="Times New Roman"/>
                        </a:rPr>
                        <a:t>Research can also help you gather real-world scenarios</a:t>
                      </a:r>
                      <a:r>
                        <a:rPr lang="en-US" sz="1800" b="0" dirty="0">
                          <a:solidFill>
                            <a:srgbClr val="414042"/>
                          </a:solidFill>
                          <a:effectLst/>
                          <a:latin typeface="Roboto"/>
                          <a:ea typeface="Roboto"/>
                          <a:cs typeface="Times New Roman"/>
                        </a:rPr>
                        <a:t> you might not have considered before while </a:t>
                      </a:r>
                      <a:r>
                        <a:rPr lang="en-US" sz="1800" b="0">
                          <a:solidFill>
                            <a:srgbClr val="414042"/>
                          </a:solidFill>
                          <a:effectLst/>
                          <a:latin typeface="Roboto"/>
                          <a:ea typeface="Roboto"/>
                          <a:cs typeface="Times New Roman"/>
                        </a:rPr>
                        <a:t>working with the product.</a:t>
                      </a:r>
                      <a:endParaRPr lang="en-US" sz="1800" b="0" dirty="0">
                        <a:solidFill>
                          <a:srgbClr val="414042"/>
                        </a:solidFill>
                        <a:effectLst/>
                        <a:latin typeface="Roboto"/>
                        <a:ea typeface="Roboto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6408579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5449460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5115676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6530167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6690640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3207367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4597781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1033657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6567143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81279351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920075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>
                        <a:solidFill>
                          <a:srgbClr val="41404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5934850"/>
                  </a:ext>
                </a:extLst>
              </a:tr>
            </a:tbl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A4F39F-CA63-468B-200A-6BC9D610BF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2134" y="370335"/>
            <a:ext cx="7786687" cy="42460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600" dirty="0">
                <a:latin typeface="Roboto"/>
                <a:ea typeface="Roboto"/>
                <a:cs typeface="Roboto"/>
              </a:rPr>
              <a:t>Research: You Are Here</a:t>
            </a:r>
            <a:endParaRPr lang="en-US" dirty="0"/>
          </a:p>
          <a:p>
            <a:endParaRPr lang="en-US"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957059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1858B-8C38-E865-2130-2CBB7791C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301F4-DAB8-0996-0CA9-FC66815277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5775" y="2318884"/>
            <a:ext cx="9794875" cy="1897062"/>
          </a:xfrm>
        </p:spPr>
        <p:txBody>
          <a:bodyPr rtlCol="0">
            <a:noAutofit/>
          </a:bodyPr>
          <a:lstStyle/>
          <a:p>
            <a:r>
              <a:rPr lang="en-US" sz="7200" dirty="0">
                <a:solidFill>
                  <a:srgbClr val="005E6E"/>
                </a:solidFill>
                <a:latin typeface="Rajdhani"/>
                <a:ea typeface="Roboto"/>
              </a:rPr>
              <a:t>The Different</a:t>
            </a:r>
            <a:br>
              <a:rPr lang="en-US" sz="7200" dirty="0">
                <a:solidFill>
                  <a:srgbClr val="005E6E"/>
                </a:solidFill>
                <a:latin typeface="Rajdhani"/>
                <a:ea typeface="Roboto"/>
              </a:rPr>
            </a:br>
            <a:r>
              <a:rPr lang="en-US" sz="7200" dirty="0">
                <a:solidFill>
                  <a:srgbClr val="005E6E"/>
                </a:solidFill>
                <a:latin typeface="Rajdhani"/>
                <a:ea typeface="Roboto"/>
              </a:rPr>
              <a:t>Types of Data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36C8AC3-38C5-6443-9254-29A4B2E5B17C}"/>
              </a:ext>
            </a:extLst>
          </p:cNvPr>
          <p:cNvSpPr txBox="1">
            <a:spLocks/>
          </p:cNvSpPr>
          <p:nvPr/>
        </p:nvSpPr>
        <p:spPr>
          <a:xfrm>
            <a:off x="487011" y="766244"/>
            <a:ext cx="6714565" cy="6582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endParaRPr lang="en-US" sz="4000">
              <a:solidFill>
                <a:srgbClr val="920075"/>
              </a:solidFill>
              <a:latin typeface="Roboto Medium"/>
              <a:ea typeface="Roboto Medium"/>
              <a:cs typeface="Roboto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1538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C80B9DA3E3774C9DE13C3F136ED879" ma:contentTypeVersion="12" ma:contentTypeDescription="Create a new document." ma:contentTypeScope="" ma:versionID="bf2604b77b0bc7c82c7b587d7ca1a7e5">
  <xsd:schema xmlns:xsd="http://www.w3.org/2001/XMLSchema" xmlns:xs="http://www.w3.org/2001/XMLSchema" xmlns:p="http://schemas.microsoft.com/office/2006/metadata/properties" xmlns:ns2="86fb9d63-c47d-40c0-92f6-503b803927cd" xmlns:ns3="59bbb2d0-248b-43cb-9d64-2158f2caa579" targetNamespace="http://schemas.microsoft.com/office/2006/metadata/properties" ma:root="true" ma:fieldsID="9dcfebe51348cccfac9e5e599eb471bf" ns2:_="" ns3:_="">
    <xsd:import namespace="86fb9d63-c47d-40c0-92f6-503b803927cd"/>
    <xsd:import namespace="59bbb2d0-248b-43cb-9d64-2158f2caa579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fb9d63-c47d-40c0-92f6-503b803927cd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0920e099-540f-4e49-b54d-0e500676cc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bbb2d0-248b-43cb-9d64-2158f2caa579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925eb3fc-050e-444c-803f-36a1acd16a4f}" ma:internalName="TaxCatchAll" ma:showField="CatchAllData" ma:web="59bbb2d0-248b-43cb-9d64-2158f2caa5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6fb9d63-c47d-40c0-92f6-503b803927cd">
      <Terms xmlns="http://schemas.microsoft.com/office/infopath/2007/PartnerControls"/>
    </lcf76f155ced4ddcb4097134ff3c332f>
    <TaxCatchAll xmlns="59bbb2d0-248b-43cb-9d64-2158f2caa579" xsi:nil="true"/>
    <SharedWithUsers xmlns="59bbb2d0-248b-43cb-9d64-2158f2caa579">
      <UserInfo>
        <DisplayName>Kida, Jordanka (VITA)</DisplayName>
        <AccountId>1269</AccountId>
        <AccountType/>
      </UserInfo>
      <UserInfo>
        <DisplayName>Bailey, Rhonda (VITA)</DisplayName>
        <AccountId>1238</AccountId>
        <AccountType/>
      </UserInfo>
      <UserInfo>
        <DisplayName>Nesmith, Kelvonte (VITA)</DisplayName>
        <AccountId>1247</AccountId>
        <AccountType/>
      </UserInfo>
      <UserInfo>
        <DisplayName>Milesh, Nicolle (VITA)</DisplayName>
        <AccountId>943</AccountId>
        <AccountType/>
      </UserInfo>
      <UserInfo>
        <DisplayName>Legrand, Lindsay (VITA)</DisplayName>
        <AccountId>867</AccountId>
        <AccountType/>
      </UserInfo>
      <UserInfo>
        <DisplayName>Taylor, Sam (VITA)</DisplayName>
        <AccountId>39</AccountId>
        <AccountType/>
      </UserInfo>
      <UserInfo>
        <DisplayName>Rogers, Julie (VITA)</DisplayName>
        <AccountId>25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2B849D-8D70-4ADF-897B-F9CE6B7F4D0D}">
  <ds:schemaRefs>
    <ds:schemaRef ds:uri="59bbb2d0-248b-43cb-9d64-2158f2caa579"/>
    <ds:schemaRef ds:uri="86fb9d63-c47d-40c0-92f6-503b803927c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F0BBB04-633D-4C09-B877-ED8C50342138}">
  <ds:schemaRefs>
    <ds:schemaRef ds:uri="59bbb2d0-248b-43cb-9d64-2158f2caa579"/>
    <ds:schemaRef ds:uri="86fb9d63-c47d-40c0-92f6-503b803927c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6C538F7-DE25-43DA-A2B2-13D5CB4E0A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21</Slides>
  <Notes>21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Introduction</vt:lpstr>
      <vt:lpstr>PowerPoint Presentation</vt:lpstr>
      <vt:lpstr>PowerPoint Presentation</vt:lpstr>
      <vt:lpstr>The Design Process</vt:lpstr>
      <vt:lpstr>PowerPoint Presentation</vt:lpstr>
      <vt:lpstr>PowerPoint Presentation</vt:lpstr>
      <vt:lpstr>The Different Types of Data</vt:lpstr>
      <vt:lpstr>PowerPoint Presentation</vt:lpstr>
      <vt:lpstr>PowerPoint Presentation</vt:lpstr>
      <vt:lpstr>PowerPoint Presentation</vt:lpstr>
      <vt:lpstr>PowerPoint Presentation</vt:lpstr>
      <vt:lpstr>How to Use User Research for Your Next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Harper, Atrayo (VITA)</dc:creator>
  <cp:revision>1427</cp:revision>
  <dcterms:created xsi:type="dcterms:W3CDTF">2023-04-17T13:28:59Z</dcterms:created>
  <dcterms:modified xsi:type="dcterms:W3CDTF">2024-09-04T14:43:48Z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0x010100F2C80B9DA3E3774C9DE13C3F136ED879</vt:lpwstr>
  </property>
  <property fmtid="{D5CDD505-2E9C-101B-9397-08002B2CF9AE}" pid="3" name="MediaServiceImageTags">
    <vt:lpwstr/>
  </property>
</Properties>
</file>